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83" r:id="rId7"/>
    <p:sldId id="261" r:id="rId8"/>
    <p:sldId id="299" r:id="rId9"/>
    <p:sldId id="267" r:id="rId10"/>
    <p:sldId id="259" r:id="rId11"/>
    <p:sldId id="273" r:id="rId12"/>
    <p:sldId id="284" r:id="rId13"/>
    <p:sldId id="274" r:id="rId14"/>
    <p:sldId id="300" r:id="rId15"/>
    <p:sldId id="275" r:id="rId16"/>
    <p:sldId id="277" r:id="rId17"/>
    <p:sldId id="276" r:id="rId18"/>
    <p:sldId id="278" r:id="rId19"/>
    <p:sldId id="279" r:id="rId20"/>
    <p:sldId id="295" r:id="rId21"/>
    <p:sldId id="288" r:id="rId22"/>
    <p:sldId id="291" r:id="rId23"/>
    <p:sldId id="287" r:id="rId24"/>
    <p:sldId id="292" r:id="rId25"/>
    <p:sldId id="289" r:id="rId26"/>
    <p:sldId id="294" r:id="rId27"/>
    <p:sldId id="293" r:id="rId28"/>
    <p:sldId id="290" r:id="rId29"/>
    <p:sldId id="298" r:id="rId30"/>
    <p:sldId id="285" r:id="rId31"/>
    <p:sldId id="286" r:id="rId32"/>
    <p:sldId id="28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A25"/>
    <a:srgbClr val="329F57"/>
    <a:srgbClr val="FFFA2D"/>
    <a:srgbClr val="F58138"/>
    <a:srgbClr val="C62C33"/>
    <a:srgbClr val="202022"/>
    <a:srgbClr val="CACACA"/>
    <a:srgbClr val="00B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E5459-67DF-4ABC-9F89-E1F4D13DC85E}" v="601" dt="2022-06-15T14:18:04.8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3" d="100"/>
          <a:sy n="83" d="100"/>
        </p:scale>
        <p:origin x="70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02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4EDEC-0A5B-0FCC-6E70-D29B87B9F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296DE1-52AA-7D33-48FB-BB01219B5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329C1-6466-8C8A-413D-309A6F23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D89611-7541-7758-CCDE-3497D465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704583-8A74-B82F-DB6B-8D4458F9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4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C8E17-EE65-0029-A0E7-7009759E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F70ADD-F741-F8DC-A2CF-A36F0A42D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AA35A4-97EA-EA28-8086-E3E95F2F6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C5D47C-8C76-3DEB-DC25-C3849AB2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9789F-D7F4-CD72-4120-2EAA8C79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0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2BE424-D27E-07B0-C870-43038BAEC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9A030-3719-A833-B384-F9488F8A6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0253C2-EE1C-05DD-7AD9-8BA22DCF0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471A6-B4F8-3C57-CF13-99B68B87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7E2DA3-A494-9069-01C2-8B135422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1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202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70A4F-A82A-A787-567C-5382E7A81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157EC-CAC3-58E0-9DF5-DCE1E10C4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378A1-5842-D1CE-F401-79AEB3B9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55C5CD-2627-9B86-DFA3-EA9F7C64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7901B7-B7B5-D2CE-DE66-BB7AA216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69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CB5C0-53B8-E3DD-C9D4-62FE36017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2DE00-EAB1-0B45-8DFF-AD23A3036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BF5B0-5E1F-7B30-D4A0-EDC673C3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2E5A9-29B4-8B82-670D-DFCC70A7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8A77B-16D3-7B7C-E4B9-F6E57FA2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73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06F53-6138-96A4-B6F5-4AAC9205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7383F-CF8D-2A78-4BCF-06E267A9A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0B2D60-8141-CBAF-5F59-1B74FF1C2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E38F83-D965-5F36-B3A4-7818B84D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9A4A6A-B376-E369-185D-89881B97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C6B8D1-CCA9-4471-9540-5246C632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7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D4FBD-4627-9600-2ABD-E51D4C3F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8F186-71A9-0037-A94E-984461ACA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0DF13A-5FEB-E88D-2772-570962BA4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213F46-4591-3B54-8C69-F836EE91B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542749-A437-273D-65F1-00B4CE618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707EAC-757B-AD1E-768A-6873BFF2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7A04F7-EF79-AE21-3275-E3D16181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F4A41-0F22-DD4F-3EFB-1AE11E3A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2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AB30D-27E1-B4D9-6D3E-42E2DDAD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6FCE10-D569-428E-5D89-A74B709C0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73B506-457E-D4FC-29D1-F9928E33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0D465E-E10A-B4C9-F7DF-4E8E47FF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97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02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DF503D-D886-2339-526B-42AD417F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353DFC-8386-C23B-A9E6-3EB655BF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72F1E3-8488-128C-7DB3-0EEF2E72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20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800E5-3B55-0104-7B5D-404DD1E3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AA8EB-E5CA-EC1A-1020-8190488D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651D98-25F7-2A72-33FB-1F84F1861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3BC80C-0769-7584-8E79-D0F39DB7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EF32BC-3E63-15CA-7356-13488314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03AE1F-13FD-9896-8443-F68230AC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1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1B04C-0DE1-2ED0-8B95-3A05D9BE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F612FC-98C5-1EBB-D098-70D86AFAF4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A4E01E-9CE5-2C44-4C7F-D9BDF3C7E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505832-2AA2-161B-596A-C2ABA8D0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2B2B07-ECDC-0D4D-B09E-68F43D9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9383D3-D64E-E281-00EF-9D8EC184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4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8FCBEE-D8B4-092D-7C3D-54FEBA26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68F92-08D7-136F-91E6-EDF9DF87A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CFB02-D5B4-E910-2511-6EA093F28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46D5C-8989-45ED-8F90-548BDBF6632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9B3D5-7B06-D3B0-749E-2F008566D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9E4BC-B56F-CD24-FEC3-CB0B3DE49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FFFD4-AD27-41C8-ACE2-5098AB066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08329-B6F3-A7B2-F020-A29255BA58BA}"/>
              </a:ext>
            </a:extLst>
          </p:cNvPr>
          <p:cNvSpPr txBox="1"/>
          <p:nvPr/>
        </p:nvSpPr>
        <p:spPr>
          <a:xfrm>
            <a:off x="575094" y="5827030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2022.06|5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A35321-37D3-D589-4A84-9230D3C63FC7}"/>
              </a:ext>
            </a:extLst>
          </p:cNvPr>
          <p:cNvCxnSpPr>
            <a:cxnSpLocks/>
          </p:cNvCxnSpPr>
          <p:nvPr/>
        </p:nvCxnSpPr>
        <p:spPr>
          <a:xfrm>
            <a:off x="575095" y="49170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3338FB-2097-5B1E-2C0D-09939865A682}"/>
              </a:ext>
            </a:extLst>
          </p:cNvPr>
          <p:cNvCxnSpPr>
            <a:cxnSpLocks/>
          </p:cNvCxnSpPr>
          <p:nvPr/>
        </p:nvCxnSpPr>
        <p:spPr>
          <a:xfrm>
            <a:off x="575095" y="6227140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EA39B4-87D2-7596-231C-91AE5D17FDA6}"/>
              </a:ext>
            </a:extLst>
          </p:cNvPr>
          <p:cNvSpPr txBox="1"/>
          <p:nvPr/>
        </p:nvSpPr>
        <p:spPr>
          <a:xfrm>
            <a:off x="575094" y="729830"/>
            <a:ext cx="31422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king of the </a:t>
            </a:r>
          </a:p>
          <a:p>
            <a:r>
              <a:rPr lang="en-US" altLang="ko-KR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underworld</a:t>
            </a:r>
            <a:endParaRPr lang="ko-KR" altLang="en-US" sz="25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57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9389109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지하마을 이라는 세계관은 땅굴처럼 되어있어 매일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시간만 해가 뜨고 그 외 시간대는 빛이 없어 횃불을 이용하여 밝힌다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마을사람들은 작물을 재배하여 먹는다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총은 등장하지 않고 중세시대의 갑옷을 입고 칼과 활을 사용하는 지하마을과 중세의 세계관이다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06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PART.01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KOTU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세계관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3BD92-8247-5B0C-B08E-B93F8C889B5F}"/>
              </a:ext>
            </a:extLst>
          </p:cNvPr>
          <p:cNvSpPr txBox="1"/>
          <p:nvPr/>
        </p:nvSpPr>
        <p:spPr>
          <a:xfrm>
            <a:off x="1253956" y="2726275"/>
            <a:ext cx="2470548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지하마을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중세시대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6E3850F-F455-F50E-8B67-4069A2745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5"/>
          <a:stretch/>
        </p:blipFill>
        <p:spPr>
          <a:xfrm>
            <a:off x="5140955" y="1238679"/>
            <a:ext cx="1851329" cy="4630677"/>
          </a:xfrm>
          <a:prstGeom prst="rect">
            <a:avLst/>
          </a:prstGeom>
        </p:spPr>
      </p:pic>
      <p:pic>
        <p:nvPicPr>
          <p:cNvPr id="10" name="그림 9" descr="갑옷, 자동장치이(가) 표시된 사진&#10;&#10;자동 생성된 설명">
            <a:extLst>
              <a:ext uri="{FF2B5EF4-FFF2-40B4-BE49-F238E27FC236}">
                <a16:creationId xmlns:a16="http://schemas.microsoft.com/office/drawing/2014/main" id="{80E059A2-4EB5-D7C5-156B-43593655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84" y="1238679"/>
            <a:ext cx="3355964" cy="46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7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6253635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레이스형 시나리오를 사용하였으며</a:t>
            </a:r>
            <a:r>
              <a:rPr lang="en-US" altLang="ko-KR" sz="1000" dirty="0">
                <a:solidFill>
                  <a:schemeClr val="bg1"/>
                </a:solidFill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</a:rPr>
              <a:t>명의 캐릭터가 각각 다른 스토리를 진행 하며 다른 엔딩을 보게 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07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PART.02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KOTU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–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시나리오 유형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B345F0-0C8D-AFF5-82A2-0DC56B23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34" y="2043644"/>
            <a:ext cx="3125932" cy="27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13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7715574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주인공 </a:t>
            </a:r>
            <a:r>
              <a:rPr lang="en-US" altLang="ko-KR" sz="1000" dirty="0">
                <a:solidFill>
                  <a:schemeClr val="bg1"/>
                </a:solidFill>
              </a:rPr>
              <a:t>A</a:t>
            </a:r>
            <a:r>
              <a:rPr lang="ko-KR" altLang="en-US" sz="1000" dirty="0">
                <a:solidFill>
                  <a:schemeClr val="bg1"/>
                </a:solidFill>
              </a:rPr>
              <a:t>는 선발대로 자원을 탐색하러 출발하고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주인공 </a:t>
            </a:r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ko-KR" altLang="en-US" sz="1000" dirty="0">
                <a:solidFill>
                  <a:schemeClr val="bg1"/>
                </a:solidFill>
              </a:rPr>
              <a:t>는 부부의 자식으로 죽음을 피하기 위해 지상으로 올라가게 된 주인공이다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08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PART.02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KOTU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시나리오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5F87E-65AA-97FA-FFB3-4F288854CBAD}"/>
              </a:ext>
            </a:extLst>
          </p:cNvPr>
          <p:cNvSpPr txBox="1"/>
          <p:nvPr/>
        </p:nvSpPr>
        <p:spPr>
          <a:xfrm>
            <a:off x="7038048" y="1595918"/>
            <a:ext cx="4126442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지하에서 풍족한 삶을 살던 지하마을 사람들은 지하의 자원이 얼마 남지 않은 것을 깨닫는다</a:t>
            </a:r>
            <a:r>
              <a:rPr lang="en-US" altLang="ko-KR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그래서 그들은 지하가 아닌 다른 곳을 알아 봤다</a:t>
            </a:r>
            <a:r>
              <a:rPr lang="en-US" altLang="ko-KR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그들이 간 지하는 자원이 얼마 없었기에  갈 곳은 지상 밖에 없었다</a:t>
            </a:r>
            <a:r>
              <a:rPr lang="en-US" altLang="ko-KR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그렇기에 지상에 갈 인원을 뽑지만</a:t>
            </a:r>
            <a:r>
              <a:rPr lang="en-US" altLang="ko-KR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나서는 사람이 없었다</a:t>
            </a:r>
            <a:r>
              <a:rPr lang="en-US" altLang="ko-KR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지상으로 나서는 길에는 몬스터가 한가득 하기 때문이다</a:t>
            </a:r>
            <a:r>
              <a:rPr lang="en-US" altLang="ko-KR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그러한 상황에서 나서는 이가 한 명 있었으니</a:t>
            </a:r>
            <a:r>
              <a:rPr lang="en-US" altLang="ko-KR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... </a:t>
            </a:r>
            <a:r>
              <a:rPr lang="ko-KR" altLang="en-US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갑옷을 입고 칼을 든 주인공</a:t>
            </a:r>
            <a:r>
              <a:rPr lang="en-US" altLang="ko-KR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 </a:t>
            </a:r>
            <a:r>
              <a:rPr lang="ko-KR" altLang="en-US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 내가 몬스터를 물리치고 자원을 탐색하겠다고 선언하고 올라간다</a:t>
            </a:r>
            <a:r>
              <a:rPr lang="en-US" altLang="ko-KR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1500" b="1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3421080-593C-96CC-FCFB-F2AB128AE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64646"/>
              </a:clrFrom>
              <a:clrTo>
                <a:srgbClr val="4646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4" r="35132"/>
          <a:stretch/>
        </p:blipFill>
        <p:spPr>
          <a:xfrm>
            <a:off x="3427519" y="2022431"/>
            <a:ext cx="1604514" cy="30711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919E5E-AAC6-5923-3183-CB8D534B5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64646"/>
              </a:clrFrom>
              <a:clrTo>
                <a:srgbClr val="4646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0" t="37252" r="69269" b="16425"/>
          <a:stretch/>
        </p:blipFill>
        <p:spPr>
          <a:xfrm>
            <a:off x="1196369" y="2100719"/>
            <a:ext cx="2648310" cy="31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9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591540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주인공 </a:t>
            </a:r>
            <a:r>
              <a:rPr lang="en-US" altLang="ko-KR" sz="1000" dirty="0">
                <a:solidFill>
                  <a:schemeClr val="bg1"/>
                </a:solidFill>
              </a:rPr>
              <a:t>A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r>
              <a:rPr lang="ko-KR" altLang="en-US" sz="1000" dirty="0">
                <a:solidFill>
                  <a:schemeClr val="bg1"/>
                </a:solidFill>
              </a:rPr>
              <a:t>대의 성인 남성으로 중세시대 갑옷을 입고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부모에게 받은 칼을 사용한다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주인공 </a:t>
            </a:r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살의 미성숙한 남성으로 누더기 옷을 입고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부모에게 받은 씨앗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활과 화살을 사용한다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09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PART.03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KOTU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캐릭터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7103E-CB6F-48C4-6F14-86033E0802D9}"/>
              </a:ext>
            </a:extLst>
          </p:cNvPr>
          <p:cNvSpPr txBox="1"/>
          <p:nvPr/>
        </p:nvSpPr>
        <p:spPr>
          <a:xfrm>
            <a:off x="2030802" y="1735176"/>
            <a:ext cx="2311851" cy="4821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회차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주인공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97DA6-192C-B0E6-428A-583765780F17}"/>
              </a:ext>
            </a:extLst>
          </p:cNvPr>
          <p:cNvSpPr txBox="1"/>
          <p:nvPr/>
        </p:nvSpPr>
        <p:spPr>
          <a:xfrm>
            <a:off x="7688890" y="1681329"/>
            <a:ext cx="2311851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0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회차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주인공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ED9FBC-0F7A-5256-B4C0-9E85F0DD8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64646"/>
              </a:clrFrom>
              <a:clrTo>
                <a:srgbClr val="4646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4" r="35132"/>
          <a:stretch/>
        </p:blipFill>
        <p:spPr>
          <a:xfrm>
            <a:off x="7544826" y="2209644"/>
            <a:ext cx="1604514" cy="30711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4692D3-F7E7-66C9-AEF8-98CD5A888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64646"/>
              </a:clrFrom>
              <a:clrTo>
                <a:srgbClr val="4646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0" t="37252" r="69269" b="16425"/>
          <a:stretch/>
        </p:blipFill>
        <p:spPr>
          <a:xfrm>
            <a:off x="1862571" y="2250055"/>
            <a:ext cx="2648310" cy="31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9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339067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캐릭터능력은 게임 플레이 중 총 </a:t>
            </a:r>
            <a:r>
              <a:rPr lang="en-US" altLang="ko-KR" sz="1000" dirty="0">
                <a:solidFill>
                  <a:schemeClr val="bg1"/>
                </a:solidFill>
              </a:rPr>
              <a:t>4</a:t>
            </a:r>
            <a:r>
              <a:rPr lang="ko-KR" altLang="en-US" sz="1000" dirty="0">
                <a:solidFill>
                  <a:schemeClr val="bg1"/>
                </a:solidFill>
              </a:rPr>
              <a:t>개의 기술이 발현된다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PART.03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KOTU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캐릭터 능력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370B4-A529-CE3D-C23F-AA2ECD9C5BEC}"/>
              </a:ext>
            </a:extLst>
          </p:cNvPr>
          <p:cNvSpPr txBox="1"/>
          <p:nvPr/>
        </p:nvSpPr>
        <p:spPr>
          <a:xfrm>
            <a:off x="1797421" y="1494116"/>
            <a:ext cx="1316386" cy="4821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주인공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CBCC9-CAF7-47ED-B645-62531C7C6DC6}"/>
              </a:ext>
            </a:extLst>
          </p:cNvPr>
          <p:cNvSpPr txBox="1"/>
          <p:nvPr/>
        </p:nvSpPr>
        <p:spPr>
          <a:xfrm>
            <a:off x="8575682" y="1494116"/>
            <a:ext cx="1316386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주인공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CC48A-0891-90A4-9991-20007BCDA078}"/>
              </a:ext>
            </a:extLst>
          </p:cNvPr>
          <p:cNvSpPr txBox="1"/>
          <p:nvPr/>
        </p:nvSpPr>
        <p:spPr>
          <a:xfrm>
            <a:off x="1340069" y="2793098"/>
            <a:ext cx="688010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베기</a:t>
            </a:r>
            <a:endParaRPr lang="en-US" altLang="ko-KR" sz="2000" b="1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9AF95-1869-7899-ABF6-8656DD227072}"/>
              </a:ext>
            </a:extLst>
          </p:cNvPr>
          <p:cNvSpPr txBox="1"/>
          <p:nvPr/>
        </p:nvSpPr>
        <p:spPr>
          <a:xfrm>
            <a:off x="7596726" y="2777069"/>
            <a:ext cx="1274708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화살 쏘기</a:t>
            </a:r>
            <a:endParaRPr lang="en-US" altLang="ko-KR" sz="2000" b="1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0E126A-AEFD-77AB-0F5A-72823FED4543}"/>
              </a:ext>
            </a:extLst>
          </p:cNvPr>
          <p:cNvSpPr txBox="1"/>
          <p:nvPr/>
        </p:nvSpPr>
        <p:spPr>
          <a:xfrm>
            <a:off x="2884380" y="2765660"/>
            <a:ext cx="1441420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두 번 베기</a:t>
            </a:r>
            <a:endParaRPr lang="en-US" altLang="ko-KR" sz="2000" b="1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A46E3-3313-87E6-4D10-0B60D0F79B5B}"/>
              </a:ext>
            </a:extLst>
          </p:cNvPr>
          <p:cNvSpPr txBox="1"/>
          <p:nvPr/>
        </p:nvSpPr>
        <p:spPr>
          <a:xfrm>
            <a:off x="1340069" y="3937247"/>
            <a:ext cx="1358065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바람 베기</a:t>
            </a:r>
            <a:endParaRPr lang="en-US" altLang="ko-KR" sz="2000" b="1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7DDE44-333B-A99F-50B0-E60F846D7A33}"/>
              </a:ext>
            </a:extLst>
          </p:cNvPr>
          <p:cNvSpPr txBox="1"/>
          <p:nvPr/>
        </p:nvSpPr>
        <p:spPr>
          <a:xfrm>
            <a:off x="2884380" y="3952708"/>
            <a:ext cx="1274709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소용돌이</a:t>
            </a:r>
            <a:endParaRPr lang="en-US" altLang="ko-KR" sz="2000" b="1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6D088-7D1B-8EC5-6A20-7F1468EF2B67}"/>
              </a:ext>
            </a:extLst>
          </p:cNvPr>
          <p:cNvSpPr txBox="1"/>
          <p:nvPr/>
        </p:nvSpPr>
        <p:spPr>
          <a:xfrm>
            <a:off x="7596726" y="3768798"/>
            <a:ext cx="939681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불화살</a:t>
            </a:r>
            <a:endParaRPr lang="en-US" altLang="ko-KR" sz="2000" b="1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21B7A9-F745-52C3-7B2E-2DB98283B1CF}"/>
              </a:ext>
            </a:extLst>
          </p:cNvPr>
          <p:cNvSpPr txBox="1"/>
          <p:nvPr/>
        </p:nvSpPr>
        <p:spPr>
          <a:xfrm>
            <a:off x="9435043" y="2773567"/>
            <a:ext cx="1274709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연속 화살</a:t>
            </a:r>
            <a:endParaRPr lang="en-US" altLang="ko-KR" sz="2000" b="1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43D1B4-3FD5-8122-5F7C-8AC6B151A791}"/>
              </a:ext>
            </a:extLst>
          </p:cNvPr>
          <p:cNvSpPr txBox="1"/>
          <p:nvPr/>
        </p:nvSpPr>
        <p:spPr>
          <a:xfrm>
            <a:off x="9435043" y="3853297"/>
            <a:ext cx="1526380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연속 불화살</a:t>
            </a:r>
            <a:endParaRPr lang="en-US" altLang="ko-KR" sz="2000" b="1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921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559961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Non Player Character</a:t>
            </a:r>
            <a:r>
              <a:rPr lang="ko-KR" altLang="en-US" sz="1000" dirty="0">
                <a:solidFill>
                  <a:schemeClr val="bg1"/>
                </a:solidFill>
              </a:rPr>
              <a:t>로 이 게임에서는 지하마을 주민과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두 번째 주인공 </a:t>
            </a:r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ko-KR" altLang="en-US" sz="1000" dirty="0">
                <a:solidFill>
                  <a:schemeClr val="bg1"/>
                </a:solidFill>
              </a:rPr>
              <a:t>의 부모가 해당된다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마을 주민 </a:t>
            </a:r>
            <a:r>
              <a:rPr lang="en-US" altLang="ko-KR" sz="1000" dirty="0">
                <a:solidFill>
                  <a:schemeClr val="bg1"/>
                </a:solidFill>
              </a:rPr>
              <a:t>NPC</a:t>
            </a:r>
            <a:r>
              <a:rPr lang="ko-KR" altLang="en-US" sz="1000" dirty="0">
                <a:solidFill>
                  <a:schemeClr val="bg1"/>
                </a:solidFill>
              </a:rPr>
              <a:t>는 주로 세계관을 설명하는 역할을 하며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부모 </a:t>
            </a:r>
            <a:r>
              <a:rPr lang="en-US" altLang="ko-KR" sz="1000" dirty="0">
                <a:solidFill>
                  <a:schemeClr val="bg1"/>
                </a:solidFill>
              </a:rPr>
              <a:t>NPC</a:t>
            </a:r>
            <a:r>
              <a:rPr lang="ko-KR" altLang="en-US" sz="1000" dirty="0">
                <a:solidFill>
                  <a:schemeClr val="bg1"/>
                </a:solidFill>
              </a:rPr>
              <a:t>는 장비를 지급해 준다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11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PART.04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KOTU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NPC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37BFC2-A0E5-C4DE-F2C1-B61122C1A181}"/>
              </a:ext>
            </a:extLst>
          </p:cNvPr>
          <p:cNvGrpSpPr/>
          <p:nvPr/>
        </p:nvGrpSpPr>
        <p:grpSpPr>
          <a:xfrm>
            <a:off x="5231545" y="3023282"/>
            <a:ext cx="1728909" cy="811436"/>
            <a:chOff x="1396142" y="3023282"/>
            <a:chExt cx="2742884" cy="8114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4A9EB4A-09F3-2BDB-E5B6-0AA9AEECE851}"/>
                </a:ext>
              </a:extLst>
            </p:cNvPr>
            <p:cNvGrpSpPr/>
            <p:nvPr/>
          </p:nvGrpSpPr>
          <p:grpSpPr>
            <a:xfrm>
              <a:off x="1396142" y="3023282"/>
              <a:ext cx="2742884" cy="811436"/>
              <a:chOff x="4975259" y="2918227"/>
              <a:chExt cx="3358263" cy="1279534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DCB0EF5-1187-0218-2F95-2BF165762FF9}"/>
                  </a:ext>
                </a:extLst>
              </p:cNvPr>
              <p:cNvSpPr/>
              <p:nvPr/>
            </p:nvSpPr>
            <p:spPr>
              <a:xfrm>
                <a:off x="4975259" y="2918227"/>
                <a:ext cx="3358263" cy="1279534"/>
              </a:xfrm>
              <a:prstGeom prst="roundRect">
                <a:avLst>
                  <a:gd name="adj" fmla="val 23909"/>
                </a:avLst>
              </a:prstGeom>
              <a:solidFill>
                <a:srgbClr val="202022"/>
              </a:solidFill>
              <a:ln>
                <a:noFill/>
              </a:ln>
              <a:effectLst>
                <a:outerShdw blurRad="508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3408F4D-DD03-7852-D947-4BC5F8FA3549}"/>
                  </a:ext>
                </a:extLst>
              </p:cNvPr>
              <p:cNvSpPr/>
              <p:nvPr/>
            </p:nvSpPr>
            <p:spPr>
              <a:xfrm>
                <a:off x="4975259" y="2918227"/>
                <a:ext cx="3358263" cy="1279534"/>
              </a:xfrm>
              <a:prstGeom prst="roundRect">
                <a:avLst>
                  <a:gd name="adj" fmla="val 23909"/>
                </a:avLst>
              </a:prstGeom>
              <a:solidFill>
                <a:srgbClr val="202022"/>
              </a:solidFill>
              <a:ln>
                <a:noFill/>
              </a:ln>
              <a:effectLst>
                <a:outerShdw blurRad="50800" dist="76200" dir="13500000" algn="b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151EE8-7FDB-5690-302B-00735EC6DAF2}"/>
                </a:ext>
              </a:extLst>
            </p:cNvPr>
            <p:cNvSpPr txBox="1"/>
            <p:nvPr/>
          </p:nvSpPr>
          <p:spPr>
            <a:xfrm>
              <a:off x="2384512" y="3133298"/>
              <a:ext cx="766144" cy="48212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NPC</a:t>
              </a:r>
              <a:r>
                <a:rPr lang="en-US" altLang="ko-KR" sz="20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6A41D1-8AB8-4FEB-72D1-EF73CF9B5F46}"/>
              </a:ext>
            </a:extLst>
          </p:cNvPr>
          <p:cNvGrpSpPr/>
          <p:nvPr/>
        </p:nvGrpSpPr>
        <p:grpSpPr>
          <a:xfrm>
            <a:off x="7418715" y="1835770"/>
            <a:ext cx="3600000" cy="3168000"/>
            <a:chOff x="7418715" y="1835770"/>
            <a:chExt cx="3575112" cy="3191683"/>
          </a:xfrm>
        </p:grpSpPr>
        <p:sp>
          <p:nvSpPr>
            <p:cNvPr id="26" name="설명선: 왼쪽 화살표 25">
              <a:extLst>
                <a:ext uri="{FF2B5EF4-FFF2-40B4-BE49-F238E27FC236}">
                  <a16:creationId xmlns:a16="http://schemas.microsoft.com/office/drawing/2014/main" id="{9BE6C17A-EDA6-0410-1A4E-2863C1F18935}"/>
                </a:ext>
              </a:extLst>
            </p:cNvPr>
            <p:cNvSpPr/>
            <p:nvPr/>
          </p:nvSpPr>
          <p:spPr>
            <a:xfrm>
              <a:off x="7418715" y="1835770"/>
              <a:ext cx="3575112" cy="3191683"/>
            </a:xfrm>
            <a:prstGeom prst="leftArrowCallout">
              <a:avLst>
                <a:gd name="adj1" fmla="val 18001"/>
                <a:gd name="adj2" fmla="val 15470"/>
                <a:gd name="adj3" fmla="val 26173"/>
                <a:gd name="adj4" fmla="val 62044"/>
              </a:avLst>
            </a:prstGeom>
            <a:solidFill>
              <a:srgbClr val="202022"/>
            </a:solidFill>
            <a:ln>
              <a:noFill/>
            </a:ln>
            <a:effectLst>
              <a:outerShdw blurRad="50800" dist="76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설명선: 왼쪽 화살표 26">
              <a:extLst>
                <a:ext uri="{FF2B5EF4-FFF2-40B4-BE49-F238E27FC236}">
                  <a16:creationId xmlns:a16="http://schemas.microsoft.com/office/drawing/2014/main" id="{F91857DC-7D1F-F1DF-DC63-098B28347BB4}"/>
                </a:ext>
              </a:extLst>
            </p:cNvPr>
            <p:cNvSpPr/>
            <p:nvPr/>
          </p:nvSpPr>
          <p:spPr>
            <a:xfrm>
              <a:off x="7418715" y="1835770"/>
              <a:ext cx="3575112" cy="3191683"/>
            </a:xfrm>
            <a:prstGeom prst="leftArrowCallout">
              <a:avLst>
                <a:gd name="adj1" fmla="val 18001"/>
                <a:gd name="adj2" fmla="val 15470"/>
                <a:gd name="adj3" fmla="val 26173"/>
                <a:gd name="adj4" fmla="val 62044"/>
              </a:avLst>
            </a:prstGeom>
            <a:solidFill>
              <a:srgbClr val="202022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CEB345B-D9B3-3AC4-7FAF-1395FCC9CD72}"/>
              </a:ext>
            </a:extLst>
          </p:cNvPr>
          <p:cNvGrpSpPr/>
          <p:nvPr/>
        </p:nvGrpSpPr>
        <p:grpSpPr>
          <a:xfrm rot="10800000">
            <a:off x="1173284" y="1835770"/>
            <a:ext cx="3600000" cy="3168000"/>
            <a:chOff x="7418715" y="1835770"/>
            <a:chExt cx="3575112" cy="3191683"/>
          </a:xfrm>
        </p:grpSpPr>
        <p:sp>
          <p:nvSpPr>
            <p:cNvPr id="30" name="설명선: 왼쪽 화살표 29">
              <a:extLst>
                <a:ext uri="{FF2B5EF4-FFF2-40B4-BE49-F238E27FC236}">
                  <a16:creationId xmlns:a16="http://schemas.microsoft.com/office/drawing/2014/main" id="{9B26249E-BFD9-5ADD-52AA-3399A1C35CAA}"/>
                </a:ext>
              </a:extLst>
            </p:cNvPr>
            <p:cNvSpPr/>
            <p:nvPr/>
          </p:nvSpPr>
          <p:spPr>
            <a:xfrm>
              <a:off x="7418715" y="1835770"/>
              <a:ext cx="3575112" cy="3191683"/>
            </a:xfrm>
            <a:prstGeom prst="leftArrowCallout">
              <a:avLst>
                <a:gd name="adj1" fmla="val 18001"/>
                <a:gd name="adj2" fmla="val 15470"/>
                <a:gd name="adj3" fmla="val 26173"/>
                <a:gd name="adj4" fmla="val 62044"/>
              </a:avLst>
            </a:prstGeom>
            <a:solidFill>
              <a:srgbClr val="202022"/>
            </a:solidFill>
            <a:ln>
              <a:noFill/>
            </a:ln>
            <a:effectLst>
              <a:outerShdw blurRad="50800" dist="76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설명선: 왼쪽 화살표 30">
              <a:extLst>
                <a:ext uri="{FF2B5EF4-FFF2-40B4-BE49-F238E27FC236}">
                  <a16:creationId xmlns:a16="http://schemas.microsoft.com/office/drawing/2014/main" id="{D319BCED-BFE6-7659-278C-A6860E6097D2}"/>
                </a:ext>
              </a:extLst>
            </p:cNvPr>
            <p:cNvSpPr/>
            <p:nvPr/>
          </p:nvSpPr>
          <p:spPr>
            <a:xfrm>
              <a:off x="7418715" y="1835770"/>
              <a:ext cx="3575112" cy="3191683"/>
            </a:xfrm>
            <a:prstGeom prst="leftArrowCallout">
              <a:avLst>
                <a:gd name="adj1" fmla="val 18001"/>
                <a:gd name="adj2" fmla="val 15470"/>
                <a:gd name="adj3" fmla="val 26173"/>
                <a:gd name="adj4" fmla="val 62044"/>
              </a:avLst>
            </a:prstGeom>
            <a:solidFill>
              <a:srgbClr val="202022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55B382D-673B-866D-A17C-E3E4A00E32B5}"/>
              </a:ext>
            </a:extLst>
          </p:cNvPr>
          <p:cNvSpPr txBox="1"/>
          <p:nvPr/>
        </p:nvSpPr>
        <p:spPr>
          <a:xfrm>
            <a:off x="9029925" y="2773385"/>
            <a:ext cx="1800000" cy="482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장비를 지급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87825B-88EA-C12D-21DE-42CC3CD11E15}"/>
              </a:ext>
            </a:extLst>
          </p:cNvPr>
          <p:cNvSpPr txBox="1"/>
          <p:nvPr/>
        </p:nvSpPr>
        <p:spPr>
          <a:xfrm>
            <a:off x="1363620" y="2773386"/>
            <a:ext cx="1872629" cy="48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세계관을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설명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2F7D6F-B989-8F39-7876-73AEE81456FE}"/>
              </a:ext>
            </a:extLst>
          </p:cNvPr>
          <p:cNvSpPr txBox="1"/>
          <p:nvPr/>
        </p:nvSpPr>
        <p:spPr>
          <a:xfrm>
            <a:off x="8992068" y="1944572"/>
            <a:ext cx="1800000" cy="48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부모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NPC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6E88EE-8951-D6FB-B6EF-19AA11E4F2A7}"/>
              </a:ext>
            </a:extLst>
          </p:cNvPr>
          <p:cNvSpPr txBox="1"/>
          <p:nvPr/>
        </p:nvSpPr>
        <p:spPr>
          <a:xfrm>
            <a:off x="1399932" y="1987374"/>
            <a:ext cx="1800000" cy="4431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마을주민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NPC</a:t>
            </a:r>
            <a:r>
              <a:rPr lang="en-US" altLang="ko-KR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F6900F-6ADF-E694-7D67-220E94A78B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64646"/>
              </a:clrFrom>
              <a:clrTo>
                <a:srgbClr val="4646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7" t="37828" r="19621" b="36486"/>
          <a:stretch/>
        </p:blipFill>
        <p:spPr>
          <a:xfrm>
            <a:off x="1501988" y="3466141"/>
            <a:ext cx="1525415" cy="126279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627348B-7B8C-A125-292C-F88756181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64646"/>
              </a:clrFrom>
              <a:clrTo>
                <a:srgbClr val="4646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36835" r="60135" b="35560"/>
          <a:stretch/>
        </p:blipFill>
        <p:spPr>
          <a:xfrm>
            <a:off x="8802988" y="3490706"/>
            <a:ext cx="2178159" cy="13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8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9523761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주인공과 부딪힌 경우 </a:t>
            </a:r>
            <a:r>
              <a:rPr lang="ko-KR" altLang="en-US" sz="1000" dirty="0" err="1">
                <a:solidFill>
                  <a:schemeClr val="bg1"/>
                </a:solidFill>
              </a:rPr>
              <a:t>전투맵으로</a:t>
            </a:r>
            <a:r>
              <a:rPr lang="ko-KR" altLang="en-US" sz="1000" dirty="0">
                <a:solidFill>
                  <a:schemeClr val="bg1"/>
                </a:solidFill>
              </a:rPr>
              <a:t> 이동하여 전투가 시작된다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몬스터는 크게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가지이다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</a:rPr>
              <a:t>일반몬스터는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맵에</a:t>
            </a:r>
            <a:r>
              <a:rPr lang="ko-KR" altLang="en-US" sz="1000" dirty="0">
                <a:solidFill>
                  <a:schemeClr val="bg1"/>
                </a:solidFill>
              </a:rPr>
              <a:t> 다수 존재하며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주인공이 가야하는 길목마다 존재한다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보스 몬스터는 </a:t>
            </a:r>
            <a:r>
              <a:rPr lang="en-US" altLang="ko-KR" sz="1000" dirty="0">
                <a:solidFill>
                  <a:schemeClr val="bg1"/>
                </a:solidFill>
              </a:rPr>
              <a:t>3,6,9 </a:t>
            </a:r>
            <a:r>
              <a:rPr lang="ko-KR" altLang="en-US" sz="1000" dirty="0">
                <a:solidFill>
                  <a:schemeClr val="bg1"/>
                </a:solidFill>
              </a:rPr>
              <a:t>번째 </a:t>
            </a:r>
            <a:r>
              <a:rPr lang="ko-KR" altLang="en-US" sz="1000" dirty="0" err="1">
                <a:solidFill>
                  <a:schemeClr val="bg1"/>
                </a:solidFill>
              </a:rPr>
              <a:t>맵에</a:t>
            </a:r>
            <a:r>
              <a:rPr lang="ko-KR" altLang="en-US" sz="1000" dirty="0">
                <a:solidFill>
                  <a:schemeClr val="bg1"/>
                </a:solidFill>
              </a:rPr>
              <a:t> 존재하며 물리치지 </a:t>
            </a:r>
            <a:r>
              <a:rPr lang="ko-KR" altLang="en-US" sz="1000" dirty="0" err="1">
                <a:solidFill>
                  <a:schemeClr val="bg1"/>
                </a:solidFill>
              </a:rPr>
              <a:t>못할경우</a:t>
            </a:r>
            <a:r>
              <a:rPr lang="ko-KR" altLang="en-US" sz="1000" dirty="0">
                <a:solidFill>
                  <a:schemeClr val="bg1"/>
                </a:solidFill>
              </a:rPr>
              <a:t> 진행이 불가능하다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12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PART.05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KOTU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Enemy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7FB8A0-0F28-E0E8-82C1-248244495B16}"/>
              </a:ext>
            </a:extLst>
          </p:cNvPr>
          <p:cNvGrpSpPr/>
          <p:nvPr/>
        </p:nvGrpSpPr>
        <p:grpSpPr>
          <a:xfrm>
            <a:off x="1333754" y="4189460"/>
            <a:ext cx="3060000" cy="1440000"/>
            <a:chOff x="5395312" y="3943437"/>
            <a:chExt cx="3060000" cy="1440000"/>
          </a:xfrm>
        </p:grpSpPr>
        <p:sp>
          <p:nvSpPr>
            <p:cNvPr id="19" name="설명선: 위쪽 화살표 18">
              <a:extLst>
                <a:ext uri="{FF2B5EF4-FFF2-40B4-BE49-F238E27FC236}">
                  <a16:creationId xmlns:a16="http://schemas.microsoft.com/office/drawing/2014/main" id="{73332DB8-0BB2-7705-C928-9DC67C2AE022}"/>
                </a:ext>
              </a:extLst>
            </p:cNvPr>
            <p:cNvSpPr/>
            <p:nvPr/>
          </p:nvSpPr>
          <p:spPr>
            <a:xfrm>
              <a:off x="5395312" y="3943437"/>
              <a:ext cx="3060000" cy="1440000"/>
            </a:xfrm>
            <a:prstGeom prst="upArrowCallout">
              <a:avLst/>
            </a:prstGeom>
            <a:solidFill>
              <a:srgbClr val="202022"/>
            </a:solidFill>
            <a:ln>
              <a:noFill/>
            </a:ln>
            <a:effectLst>
              <a:outerShdw blurRad="38100" dist="152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설명선: 위쪽 화살표 19">
              <a:extLst>
                <a:ext uri="{FF2B5EF4-FFF2-40B4-BE49-F238E27FC236}">
                  <a16:creationId xmlns:a16="http://schemas.microsoft.com/office/drawing/2014/main" id="{5EB8C657-100C-16E4-9000-4DA78DD9FC8E}"/>
                </a:ext>
              </a:extLst>
            </p:cNvPr>
            <p:cNvSpPr/>
            <p:nvPr/>
          </p:nvSpPr>
          <p:spPr>
            <a:xfrm>
              <a:off x="5395312" y="3943437"/>
              <a:ext cx="3060000" cy="1440000"/>
            </a:xfrm>
            <a:prstGeom prst="upArrowCallout">
              <a:avLst/>
            </a:prstGeom>
            <a:solidFill>
              <a:srgbClr val="202022"/>
            </a:solidFill>
            <a:ln>
              <a:noFill/>
            </a:ln>
            <a:effectLst>
              <a:outerShdw blurRad="50800" dist="76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2E45C3-240F-28B4-BA89-41AEF7D787CA}"/>
              </a:ext>
            </a:extLst>
          </p:cNvPr>
          <p:cNvGrpSpPr/>
          <p:nvPr/>
        </p:nvGrpSpPr>
        <p:grpSpPr>
          <a:xfrm>
            <a:off x="1333754" y="3113804"/>
            <a:ext cx="3060000" cy="811436"/>
            <a:chOff x="1396142" y="3023282"/>
            <a:chExt cx="2742884" cy="81143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A655D40-8020-90A2-C7DE-8FAF8105FB10}"/>
                </a:ext>
              </a:extLst>
            </p:cNvPr>
            <p:cNvGrpSpPr/>
            <p:nvPr/>
          </p:nvGrpSpPr>
          <p:grpSpPr>
            <a:xfrm>
              <a:off x="1396142" y="3023282"/>
              <a:ext cx="2742884" cy="811436"/>
              <a:chOff x="4975259" y="2918227"/>
              <a:chExt cx="3358263" cy="1279534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F31B7CB2-51CF-B2FE-8C77-ED99F2377521}"/>
                  </a:ext>
                </a:extLst>
              </p:cNvPr>
              <p:cNvSpPr/>
              <p:nvPr/>
            </p:nvSpPr>
            <p:spPr>
              <a:xfrm>
                <a:off x="4975259" y="2918227"/>
                <a:ext cx="3358263" cy="1279534"/>
              </a:xfrm>
              <a:prstGeom prst="roundRect">
                <a:avLst>
                  <a:gd name="adj" fmla="val 23909"/>
                </a:avLst>
              </a:prstGeom>
              <a:solidFill>
                <a:srgbClr val="202022"/>
              </a:solidFill>
              <a:ln>
                <a:noFill/>
              </a:ln>
              <a:effectLst>
                <a:outerShdw blurRad="508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7F344D1D-FB39-E0EC-3798-A15341BE5F53}"/>
                  </a:ext>
                </a:extLst>
              </p:cNvPr>
              <p:cNvSpPr/>
              <p:nvPr/>
            </p:nvSpPr>
            <p:spPr>
              <a:xfrm>
                <a:off x="4975259" y="2918227"/>
                <a:ext cx="3358263" cy="1279534"/>
              </a:xfrm>
              <a:prstGeom prst="roundRect">
                <a:avLst>
                  <a:gd name="adj" fmla="val 23909"/>
                </a:avLst>
              </a:prstGeom>
              <a:solidFill>
                <a:srgbClr val="202022"/>
              </a:solidFill>
              <a:ln>
                <a:noFill/>
              </a:ln>
              <a:effectLst>
                <a:outerShdw blurRad="50800" dist="76200" dir="13500000" algn="b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E076D7-FC5C-7A4D-A82D-6504C2C51E06}"/>
                </a:ext>
              </a:extLst>
            </p:cNvPr>
            <p:cNvSpPr txBox="1"/>
            <p:nvPr/>
          </p:nvSpPr>
          <p:spPr>
            <a:xfrm>
              <a:off x="2250455" y="3133298"/>
              <a:ext cx="1034257" cy="48212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몬스터</a:t>
              </a:r>
              <a:r>
                <a:rPr lang="en-US" altLang="ko-KR" sz="20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4A6472A-FB53-9CD9-95F1-58FEE625ADD5}"/>
              </a:ext>
            </a:extLst>
          </p:cNvPr>
          <p:cNvGrpSpPr/>
          <p:nvPr/>
        </p:nvGrpSpPr>
        <p:grpSpPr>
          <a:xfrm>
            <a:off x="1333754" y="1409584"/>
            <a:ext cx="3060000" cy="1440000"/>
            <a:chOff x="1333754" y="1445341"/>
            <a:chExt cx="3060000" cy="1440000"/>
          </a:xfrm>
        </p:grpSpPr>
        <p:sp>
          <p:nvSpPr>
            <p:cNvPr id="23" name="설명선: 아래쪽 화살표 22">
              <a:extLst>
                <a:ext uri="{FF2B5EF4-FFF2-40B4-BE49-F238E27FC236}">
                  <a16:creationId xmlns:a16="http://schemas.microsoft.com/office/drawing/2014/main" id="{35989EA7-9F3B-FCDF-7BF9-B1C96C66CC31}"/>
                </a:ext>
              </a:extLst>
            </p:cNvPr>
            <p:cNvSpPr/>
            <p:nvPr/>
          </p:nvSpPr>
          <p:spPr>
            <a:xfrm>
              <a:off x="1333754" y="1445341"/>
              <a:ext cx="3060000" cy="1440000"/>
            </a:xfrm>
            <a:prstGeom prst="downArrowCallout">
              <a:avLst/>
            </a:prstGeom>
            <a:solidFill>
              <a:srgbClr val="202022"/>
            </a:solidFill>
            <a:ln>
              <a:noFill/>
            </a:ln>
            <a:effectLst>
              <a:outerShdw blurRad="50800" dist="76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설명선: 아래쪽 화살표 23">
              <a:extLst>
                <a:ext uri="{FF2B5EF4-FFF2-40B4-BE49-F238E27FC236}">
                  <a16:creationId xmlns:a16="http://schemas.microsoft.com/office/drawing/2014/main" id="{C6F625CC-C852-9F0D-FEDD-9F13851F29D7}"/>
                </a:ext>
              </a:extLst>
            </p:cNvPr>
            <p:cNvSpPr/>
            <p:nvPr/>
          </p:nvSpPr>
          <p:spPr>
            <a:xfrm>
              <a:off x="1333754" y="1445341"/>
              <a:ext cx="3060000" cy="1440000"/>
            </a:xfrm>
            <a:prstGeom prst="downArrowCallout">
              <a:avLst/>
            </a:prstGeom>
            <a:solidFill>
              <a:srgbClr val="202022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8081620-7B6C-C0C7-6E1E-5985D6BD30C7}"/>
              </a:ext>
            </a:extLst>
          </p:cNvPr>
          <p:cNvSpPr txBox="1"/>
          <p:nvPr/>
        </p:nvSpPr>
        <p:spPr>
          <a:xfrm>
            <a:off x="2053274" y="1560665"/>
            <a:ext cx="1620958" cy="48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 몬스터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58DC90-C36A-C212-28F5-FF66D5144880}"/>
              </a:ext>
            </a:extLst>
          </p:cNvPr>
          <p:cNvSpPr txBox="1"/>
          <p:nvPr/>
        </p:nvSpPr>
        <p:spPr>
          <a:xfrm>
            <a:off x="2053274" y="4908592"/>
            <a:ext cx="1620958" cy="48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보스 몬스터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93B5173-1837-DBFC-031E-849B106F23AC}"/>
              </a:ext>
            </a:extLst>
          </p:cNvPr>
          <p:cNvGrpSpPr/>
          <p:nvPr/>
        </p:nvGrpSpPr>
        <p:grpSpPr>
          <a:xfrm>
            <a:off x="4701540" y="1464299"/>
            <a:ext cx="4533900" cy="895426"/>
            <a:chOff x="4701540" y="1464299"/>
            <a:chExt cx="4533900" cy="895426"/>
          </a:xfrm>
        </p:grpSpPr>
        <p:sp>
          <p:nvSpPr>
            <p:cNvPr id="31" name="설명선: 왼쪽 화살표 30">
              <a:extLst>
                <a:ext uri="{FF2B5EF4-FFF2-40B4-BE49-F238E27FC236}">
                  <a16:creationId xmlns:a16="http://schemas.microsoft.com/office/drawing/2014/main" id="{2E062FE0-2C37-4BBF-B44B-153B4BDB62C8}"/>
                </a:ext>
              </a:extLst>
            </p:cNvPr>
            <p:cNvSpPr/>
            <p:nvPr/>
          </p:nvSpPr>
          <p:spPr>
            <a:xfrm>
              <a:off x="4701540" y="1464299"/>
              <a:ext cx="4533900" cy="894854"/>
            </a:xfrm>
            <a:prstGeom prst="leftArrowCallout">
              <a:avLst>
                <a:gd name="adj1" fmla="val 17301"/>
                <a:gd name="adj2" fmla="val 25000"/>
                <a:gd name="adj3" fmla="val 40936"/>
                <a:gd name="adj4" fmla="val 84944"/>
              </a:avLst>
            </a:prstGeom>
            <a:solidFill>
              <a:srgbClr val="202022"/>
            </a:solidFill>
            <a:ln>
              <a:noFill/>
            </a:ln>
            <a:effectLst>
              <a:outerShdw blurRad="50800" dist="76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설명선: 왼쪽 화살표 31">
              <a:extLst>
                <a:ext uri="{FF2B5EF4-FFF2-40B4-BE49-F238E27FC236}">
                  <a16:creationId xmlns:a16="http://schemas.microsoft.com/office/drawing/2014/main" id="{57E654D7-0AA2-B3C0-440C-18FCA6958097}"/>
                </a:ext>
              </a:extLst>
            </p:cNvPr>
            <p:cNvSpPr/>
            <p:nvPr/>
          </p:nvSpPr>
          <p:spPr>
            <a:xfrm>
              <a:off x="4701540" y="1464871"/>
              <a:ext cx="4533900" cy="894854"/>
            </a:xfrm>
            <a:prstGeom prst="leftArrowCallout">
              <a:avLst>
                <a:gd name="adj1" fmla="val 17301"/>
                <a:gd name="adj2" fmla="val 25000"/>
                <a:gd name="adj3" fmla="val 40936"/>
                <a:gd name="adj4" fmla="val 84944"/>
              </a:avLst>
            </a:prstGeom>
            <a:solidFill>
              <a:srgbClr val="202022"/>
            </a:solidFill>
            <a:ln>
              <a:noFill/>
            </a:ln>
            <a:effectLst>
              <a:outerShdw blurRad="381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B976B7-B931-5784-07DF-D1982C80BE60}"/>
                </a:ext>
              </a:extLst>
            </p:cNvPr>
            <p:cNvSpPr txBox="1"/>
            <p:nvPr/>
          </p:nvSpPr>
          <p:spPr>
            <a:xfrm>
              <a:off x="5611977" y="1658064"/>
              <a:ext cx="3531737" cy="3847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점프맵에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다수 존재하며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길목마다 존재</a:t>
              </a:r>
              <a:endParaRPr lang="en-US" altLang="ko-KR" sz="15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81E1EDE-A152-2875-52E4-4321E5BFAAE5}"/>
              </a:ext>
            </a:extLst>
          </p:cNvPr>
          <p:cNvGrpSpPr/>
          <p:nvPr/>
        </p:nvGrpSpPr>
        <p:grpSpPr>
          <a:xfrm>
            <a:off x="4701540" y="4698487"/>
            <a:ext cx="4533900" cy="895426"/>
            <a:chOff x="4701540" y="1464299"/>
            <a:chExt cx="4533900" cy="895426"/>
          </a:xfrm>
        </p:grpSpPr>
        <p:sp>
          <p:nvSpPr>
            <p:cNvPr id="36" name="설명선: 왼쪽 화살표 35">
              <a:extLst>
                <a:ext uri="{FF2B5EF4-FFF2-40B4-BE49-F238E27FC236}">
                  <a16:creationId xmlns:a16="http://schemas.microsoft.com/office/drawing/2014/main" id="{5652E83C-8E50-9B59-F2F1-BF419D7FE991}"/>
                </a:ext>
              </a:extLst>
            </p:cNvPr>
            <p:cNvSpPr/>
            <p:nvPr/>
          </p:nvSpPr>
          <p:spPr>
            <a:xfrm>
              <a:off x="4701540" y="1464299"/>
              <a:ext cx="4533900" cy="894854"/>
            </a:xfrm>
            <a:prstGeom prst="leftArrowCallout">
              <a:avLst>
                <a:gd name="adj1" fmla="val 17301"/>
                <a:gd name="adj2" fmla="val 25000"/>
                <a:gd name="adj3" fmla="val 40936"/>
                <a:gd name="adj4" fmla="val 84944"/>
              </a:avLst>
            </a:prstGeom>
            <a:solidFill>
              <a:srgbClr val="202022"/>
            </a:solidFill>
            <a:ln>
              <a:noFill/>
            </a:ln>
            <a:effectLst>
              <a:outerShdw blurRad="50800" dist="76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설명선: 왼쪽 화살표 36">
              <a:extLst>
                <a:ext uri="{FF2B5EF4-FFF2-40B4-BE49-F238E27FC236}">
                  <a16:creationId xmlns:a16="http://schemas.microsoft.com/office/drawing/2014/main" id="{AAF752D8-C20A-4238-5174-CFAF3E8FDC9F}"/>
                </a:ext>
              </a:extLst>
            </p:cNvPr>
            <p:cNvSpPr/>
            <p:nvPr/>
          </p:nvSpPr>
          <p:spPr>
            <a:xfrm>
              <a:off x="4701540" y="1464871"/>
              <a:ext cx="4533900" cy="894854"/>
            </a:xfrm>
            <a:prstGeom prst="leftArrowCallout">
              <a:avLst>
                <a:gd name="adj1" fmla="val 17301"/>
                <a:gd name="adj2" fmla="val 25000"/>
                <a:gd name="adj3" fmla="val 40936"/>
                <a:gd name="adj4" fmla="val 84944"/>
              </a:avLst>
            </a:prstGeom>
            <a:solidFill>
              <a:srgbClr val="202022"/>
            </a:solidFill>
            <a:ln>
              <a:noFill/>
            </a:ln>
            <a:effectLst>
              <a:outerShdw blurRad="381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CE0DB9-6341-EDBA-B995-D4061C2B3E6C}"/>
                </a:ext>
              </a:extLst>
            </p:cNvPr>
            <p:cNvSpPr txBox="1"/>
            <p:nvPr/>
          </p:nvSpPr>
          <p:spPr>
            <a:xfrm>
              <a:off x="5426685" y="1546241"/>
              <a:ext cx="3735317" cy="73096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3, 6, 9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번째 </a:t>
              </a:r>
              <a:r>
                <a:rPr lang="ko-KR" altLang="en-US" sz="15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맵에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존재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주인공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가 만나는</a:t>
              </a:r>
              <a:endParaRPr lang="en-US" altLang="ko-KR" sz="1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몬스터는 다름</a:t>
              </a:r>
              <a:endParaRPr lang="en-US" altLang="ko-KR" sz="15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06B4096-DFC2-9574-3841-9B5836E74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64646"/>
              </a:clrFrom>
              <a:clrTo>
                <a:srgbClr val="4646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18166" b="14664"/>
          <a:stretch/>
        </p:blipFill>
        <p:spPr>
          <a:xfrm>
            <a:off x="5426685" y="2604269"/>
            <a:ext cx="3808755" cy="18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3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8892178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첫번째 테마는 땅속의 숲을 테마로 </a:t>
            </a:r>
            <a:r>
              <a:rPr lang="ko-KR" altLang="en-US" sz="1000" dirty="0" err="1">
                <a:solidFill>
                  <a:schemeClr val="bg1"/>
                </a:solidFill>
              </a:rPr>
              <a:t>맵을</a:t>
            </a:r>
            <a:r>
              <a:rPr lang="ko-KR" altLang="en-US" sz="1000" dirty="0">
                <a:solidFill>
                  <a:schemeClr val="bg1"/>
                </a:solidFill>
              </a:rPr>
              <a:t> 구상하였고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두번째는 굽은 길을 테마로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세번째는 어두운 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네번째는 밝은 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마지막은 지하와 지상의 경계가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존재하는 테마이다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13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PART.06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KOTU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–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Map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D56E38-4E97-0051-A428-2D08935D6610}"/>
              </a:ext>
            </a:extLst>
          </p:cNvPr>
          <p:cNvSpPr txBox="1"/>
          <p:nvPr/>
        </p:nvSpPr>
        <p:spPr>
          <a:xfrm>
            <a:off x="965618" y="2753644"/>
            <a:ext cx="4196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개의 테마</a:t>
            </a:r>
            <a:r>
              <a:rPr lang="en-US" altLang="ko-KR" sz="2500" b="1" dirty="0">
                <a:solidFill>
                  <a:srgbClr val="EDAA25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11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개의 맵 으로 이루어져 있다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.</a:t>
            </a:r>
            <a:endParaRPr lang="ko-KR" altLang="en-US" sz="25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24AD120-0106-7452-6768-51C203653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6525" y="1246632"/>
            <a:ext cx="25718156" cy="96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12BD70E-1146-50B5-5591-7F36CF9E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99AEB803-AEDA-3DA2-F7B5-2643DCFEE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D1B8AA8E-1888-8FA9-DB43-6D8A3FEF8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9E22416-CA2E-61E4-0837-DF02CE46201F}"/>
              </a:ext>
            </a:extLst>
          </p:cNvPr>
          <p:cNvGrpSpPr/>
          <p:nvPr/>
        </p:nvGrpSpPr>
        <p:grpSpPr>
          <a:xfrm>
            <a:off x="7103231" y="1333046"/>
            <a:ext cx="2878969" cy="4574211"/>
            <a:chOff x="7254814" y="1369336"/>
            <a:chExt cx="2878969" cy="4574211"/>
          </a:xfrm>
        </p:grpSpPr>
        <p:pic>
          <p:nvPicPr>
            <p:cNvPr id="61" name="_x464554232">
              <a:extLst>
                <a:ext uri="{FF2B5EF4-FFF2-40B4-BE49-F238E27FC236}">
                  <a16:creationId xmlns:a16="http://schemas.microsoft.com/office/drawing/2014/main" id="{45B4CE12-509F-361B-5402-405CD6BF4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814" y="1904947"/>
              <a:ext cx="2878969" cy="403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109DF40-F8BB-F412-CED5-EE32B81ECC59}"/>
                </a:ext>
              </a:extLst>
            </p:cNvPr>
            <p:cNvSpPr txBox="1"/>
            <p:nvPr/>
          </p:nvSpPr>
          <p:spPr>
            <a:xfrm>
              <a:off x="7486261" y="1369336"/>
              <a:ext cx="22757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EDAA25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1. </a:t>
              </a:r>
              <a:r>
                <a:rPr lang="ko-KR" altLang="en-US" sz="2500" b="1" dirty="0">
                  <a:solidFill>
                    <a:schemeClr val="bg1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땅속 깊은 숲</a:t>
              </a:r>
              <a:endParaRPr lang="ko-KR" alt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C905FEC-7FB6-3089-AA69-A5BF52D826E3}"/>
              </a:ext>
            </a:extLst>
          </p:cNvPr>
          <p:cNvGrpSpPr/>
          <p:nvPr/>
        </p:nvGrpSpPr>
        <p:grpSpPr>
          <a:xfrm>
            <a:off x="5915025" y="1305446"/>
            <a:ext cx="4637331" cy="4313306"/>
            <a:chOff x="5981700" y="1432428"/>
            <a:chExt cx="4637331" cy="4313306"/>
          </a:xfrm>
        </p:grpSpPr>
        <p:pic>
          <p:nvPicPr>
            <p:cNvPr id="64" name="_x464517728">
              <a:extLst>
                <a:ext uri="{FF2B5EF4-FFF2-40B4-BE49-F238E27FC236}">
                  <a16:creationId xmlns:a16="http://schemas.microsoft.com/office/drawing/2014/main" id="{1B435477-E851-2CF8-78C3-AF818B34A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2051875"/>
              <a:ext cx="4637331" cy="369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49B74E-8D7D-82D4-C61B-A33DB023AA4C}"/>
                </a:ext>
              </a:extLst>
            </p:cNvPr>
            <p:cNvSpPr txBox="1"/>
            <p:nvPr/>
          </p:nvSpPr>
          <p:spPr>
            <a:xfrm>
              <a:off x="7415976" y="1432428"/>
              <a:ext cx="22757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EDAA25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2. </a:t>
              </a:r>
              <a:r>
                <a:rPr lang="ko-KR" altLang="en-US" sz="2500" b="1" dirty="0">
                  <a:solidFill>
                    <a:schemeClr val="bg1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굽은 길</a:t>
              </a:r>
              <a:endParaRPr lang="ko-KR" alt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F555A47-837A-5004-761E-243B440271FD}"/>
              </a:ext>
            </a:extLst>
          </p:cNvPr>
          <p:cNvGrpSpPr/>
          <p:nvPr/>
        </p:nvGrpSpPr>
        <p:grpSpPr>
          <a:xfrm>
            <a:off x="5952547" y="1305446"/>
            <a:ext cx="4246806" cy="4467550"/>
            <a:chOff x="6546863" y="1397418"/>
            <a:chExt cx="4246806" cy="4467550"/>
          </a:xfrm>
        </p:grpSpPr>
        <p:pic>
          <p:nvPicPr>
            <p:cNvPr id="67" name="_x464540912">
              <a:extLst>
                <a:ext uri="{FF2B5EF4-FFF2-40B4-BE49-F238E27FC236}">
                  <a16:creationId xmlns:a16="http://schemas.microsoft.com/office/drawing/2014/main" id="{C3C06A12-C749-F011-1867-CAEC7044EF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863" y="2011194"/>
              <a:ext cx="4246806" cy="3853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7063898-F05A-83EC-D725-2C11D74F55DF}"/>
                </a:ext>
              </a:extLst>
            </p:cNvPr>
            <p:cNvSpPr txBox="1"/>
            <p:nvPr/>
          </p:nvSpPr>
          <p:spPr>
            <a:xfrm>
              <a:off x="7867870" y="1397418"/>
              <a:ext cx="22757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EDAA25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3. </a:t>
              </a:r>
              <a:r>
                <a:rPr lang="ko-KR" altLang="en-US" sz="2500" b="1" dirty="0">
                  <a:solidFill>
                    <a:schemeClr val="bg1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어두운 길</a:t>
              </a:r>
              <a:endParaRPr lang="ko-KR" alt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95E45E-5045-8A4A-E1F2-AC477C5A3B5C}"/>
              </a:ext>
            </a:extLst>
          </p:cNvPr>
          <p:cNvGrpSpPr/>
          <p:nvPr/>
        </p:nvGrpSpPr>
        <p:grpSpPr>
          <a:xfrm>
            <a:off x="5705476" y="1305446"/>
            <a:ext cx="4772025" cy="4608729"/>
            <a:chOff x="6257924" y="1246632"/>
            <a:chExt cx="4772025" cy="4608729"/>
          </a:xfrm>
        </p:grpSpPr>
        <p:pic>
          <p:nvPicPr>
            <p:cNvPr id="70" name="_x464547032">
              <a:extLst>
                <a:ext uri="{FF2B5EF4-FFF2-40B4-BE49-F238E27FC236}">
                  <a16:creationId xmlns:a16="http://schemas.microsoft.com/office/drawing/2014/main" id="{912EAFAB-EBBF-A3A1-62C9-9DFF26B5F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924" y="1806372"/>
              <a:ext cx="4772025" cy="4048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BBA6C2-CF92-AE2D-2B7B-DEA0EBB0C8EF}"/>
                </a:ext>
              </a:extLst>
            </p:cNvPr>
            <p:cNvSpPr txBox="1"/>
            <p:nvPr/>
          </p:nvSpPr>
          <p:spPr>
            <a:xfrm>
              <a:off x="7867870" y="1246632"/>
              <a:ext cx="22757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EDAA25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4. </a:t>
              </a:r>
              <a:r>
                <a:rPr lang="ko-KR" altLang="en-US" sz="2500" b="1" dirty="0">
                  <a:solidFill>
                    <a:schemeClr val="bg1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밝은 길</a:t>
              </a:r>
              <a:endParaRPr lang="ko-KR" alt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0BEAF50-395F-511F-7846-9DC2BAA3199C}"/>
              </a:ext>
            </a:extLst>
          </p:cNvPr>
          <p:cNvGrpSpPr/>
          <p:nvPr/>
        </p:nvGrpSpPr>
        <p:grpSpPr>
          <a:xfrm>
            <a:off x="5519408" y="1319379"/>
            <a:ext cx="5645082" cy="4362385"/>
            <a:chOff x="5581300" y="1291669"/>
            <a:chExt cx="5645082" cy="4362385"/>
          </a:xfrm>
        </p:grpSpPr>
        <p:pic>
          <p:nvPicPr>
            <p:cNvPr id="73" name="_x221836488">
              <a:extLst>
                <a:ext uri="{FF2B5EF4-FFF2-40B4-BE49-F238E27FC236}">
                  <a16:creationId xmlns:a16="http://schemas.microsoft.com/office/drawing/2014/main" id="{2D9D82B5-4A35-90C8-378B-DD7767676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300" y="1921219"/>
              <a:ext cx="5645082" cy="3732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17C198A-E88D-5D8E-6434-8E77BF20D564}"/>
                </a:ext>
              </a:extLst>
            </p:cNvPr>
            <p:cNvSpPr txBox="1"/>
            <p:nvPr/>
          </p:nvSpPr>
          <p:spPr>
            <a:xfrm>
              <a:off x="6539678" y="1291669"/>
              <a:ext cx="355206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EDAA25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5. </a:t>
              </a:r>
              <a:r>
                <a:rPr lang="ko-KR" altLang="en-US" sz="2500" b="1" dirty="0">
                  <a:solidFill>
                    <a:schemeClr val="bg1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지하와 지상의 경계</a:t>
              </a:r>
              <a:endParaRPr lang="ko-KR" alt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25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14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PART.07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System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UI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8765C12-8132-8043-60FE-9B1961786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3" y="2230461"/>
            <a:ext cx="5509312" cy="2700000"/>
          </a:xfrm>
          <a:prstGeom prst="rect">
            <a:avLst/>
          </a:prstGeom>
        </p:spPr>
      </p:pic>
      <p:pic>
        <p:nvPicPr>
          <p:cNvPr id="11" name="그림 10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BC605D43-CDB8-BF85-C473-AF9AE6BDD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01" y="2230461"/>
            <a:ext cx="5467805" cy="27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5F38A0-B4C9-4738-234C-3838D66DFC0A}"/>
              </a:ext>
            </a:extLst>
          </p:cNvPr>
          <p:cNvSpPr txBox="1"/>
          <p:nvPr/>
        </p:nvSpPr>
        <p:spPr>
          <a:xfrm>
            <a:off x="575093" y="1483159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타이틀 화면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9994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15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PART.07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System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UI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F38A0-B4C9-4738-234C-3838D66DFC0A}"/>
              </a:ext>
            </a:extLst>
          </p:cNvPr>
          <p:cNvSpPr txBox="1"/>
          <p:nvPr/>
        </p:nvSpPr>
        <p:spPr>
          <a:xfrm>
            <a:off x="575093" y="1483159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지하마을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UI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96F509-D0C0-8554-EA66-BD1FE5D12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629" y="1883269"/>
            <a:ext cx="6945277" cy="37940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AEAE73A-FBD3-8A3A-3AC6-95A60875E295}"/>
              </a:ext>
            </a:extLst>
          </p:cNvPr>
          <p:cNvSpPr/>
          <p:nvPr/>
        </p:nvSpPr>
        <p:spPr>
          <a:xfrm flipH="1">
            <a:off x="794479" y="3273216"/>
            <a:ext cx="540000" cy="540000"/>
          </a:xfrm>
          <a:prstGeom prst="rect">
            <a:avLst/>
          </a:prstGeom>
          <a:solidFill>
            <a:srgbClr val="C62C3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39F03E-31E8-D396-26DA-858E916541EF}"/>
              </a:ext>
            </a:extLst>
          </p:cNvPr>
          <p:cNvSpPr txBox="1"/>
          <p:nvPr/>
        </p:nvSpPr>
        <p:spPr>
          <a:xfrm>
            <a:off x="1834312" y="3112329"/>
            <a:ext cx="25782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타이틀 화면으로 이동하게 된다</a:t>
            </a:r>
            <a:r>
              <a:rPr lang="en-US" altLang="ko-KR" sz="2500" dirty="0">
                <a:solidFill>
                  <a:srgbClr val="EDAA25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.</a:t>
            </a:r>
            <a:endParaRPr lang="ko-KR" altLang="en-US" sz="2500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0E1D169-D0C2-E85F-19BD-2A3D648B9EDD}"/>
              </a:ext>
            </a:extLst>
          </p:cNvPr>
          <p:cNvCxnSpPr>
            <a:cxnSpLocks/>
          </p:cNvCxnSpPr>
          <p:nvPr/>
        </p:nvCxnSpPr>
        <p:spPr>
          <a:xfrm>
            <a:off x="1593530" y="3543216"/>
            <a:ext cx="240782" cy="0"/>
          </a:xfrm>
          <a:prstGeom prst="line">
            <a:avLst/>
          </a:prstGeom>
          <a:ln w="635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40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AAF007-A433-01AA-78DF-40EF7E18A9AF}"/>
              </a:ext>
            </a:extLst>
          </p:cNvPr>
          <p:cNvCxnSpPr>
            <a:cxnSpLocks/>
          </p:cNvCxnSpPr>
          <p:nvPr/>
        </p:nvCxnSpPr>
        <p:spPr>
          <a:xfrm>
            <a:off x="0" y="1197864"/>
            <a:ext cx="3904488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CDAC03-9C28-47CB-4D87-07F57AC746EC}"/>
              </a:ext>
            </a:extLst>
          </p:cNvPr>
          <p:cNvSpPr txBox="1"/>
          <p:nvPr/>
        </p:nvSpPr>
        <p:spPr>
          <a:xfrm>
            <a:off x="1881177" y="643866"/>
            <a:ext cx="2023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5C33D8-D087-A0C2-244F-BB391EA17641}"/>
              </a:ext>
            </a:extLst>
          </p:cNvPr>
          <p:cNvGrpSpPr/>
          <p:nvPr/>
        </p:nvGrpSpPr>
        <p:grpSpPr>
          <a:xfrm>
            <a:off x="1068936" y="2689971"/>
            <a:ext cx="10054128" cy="2144546"/>
            <a:chOff x="1380712" y="2680827"/>
            <a:chExt cx="10054128" cy="214454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0D8D550-7730-4481-F824-6E98C6C9141F}"/>
                </a:ext>
              </a:extLst>
            </p:cNvPr>
            <p:cNvGrpSpPr/>
            <p:nvPr/>
          </p:nvGrpSpPr>
          <p:grpSpPr>
            <a:xfrm>
              <a:off x="1380712" y="2680827"/>
              <a:ext cx="10054128" cy="2144546"/>
              <a:chOff x="1380712" y="2680827"/>
              <a:chExt cx="10054128" cy="2144546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8C507B03-A32B-52AC-EBE8-CA55EE897198}"/>
                  </a:ext>
                </a:extLst>
              </p:cNvPr>
              <p:cNvGrpSpPr/>
              <p:nvPr/>
            </p:nvGrpSpPr>
            <p:grpSpPr>
              <a:xfrm>
                <a:off x="1380712" y="2680827"/>
                <a:ext cx="3533640" cy="2144546"/>
                <a:chOff x="915207" y="3213100"/>
                <a:chExt cx="3533640" cy="2144546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396E4944-C7BA-D115-A940-43F84B9AC222}"/>
                    </a:ext>
                  </a:extLst>
                </p:cNvPr>
                <p:cNvGrpSpPr/>
                <p:nvPr/>
              </p:nvGrpSpPr>
              <p:grpSpPr>
                <a:xfrm>
                  <a:off x="915207" y="3213100"/>
                  <a:ext cx="3533640" cy="841316"/>
                  <a:chOff x="1915699" y="3273485"/>
                  <a:chExt cx="3138293" cy="841316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14BDE933-6E6F-DA3D-4FC0-B99636224B8E}"/>
                      </a:ext>
                    </a:extLst>
                  </p:cNvPr>
                  <p:cNvSpPr/>
                  <p:nvPr/>
                </p:nvSpPr>
                <p:spPr>
                  <a:xfrm>
                    <a:off x="1915699" y="3273485"/>
                    <a:ext cx="3138293" cy="841316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127000" dist="190500" dir="2700000" algn="tl" rotWithShape="0">
                      <a:prstClr val="black">
                        <a:alpha val="9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6B91F35B-508C-D10A-B5B7-D22B0CB53ED2}"/>
                      </a:ext>
                    </a:extLst>
                  </p:cNvPr>
                  <p:cNvSpPr/>
                  <p:nvPr/>
                </p:nvSpPr>
                <p:spPr>
                  <a:xfrm>
                    <a:off x="1915699" y="3273485"/>
                    <a:ext cx="3138293" cy="841316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127000" dist="127000" dir="13500000" algn="br" rotWithShape="0">
                      <a:schemeClr val="bg1">
                        <a:alpha val="9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4A6A7C65-A585-E116-0E5E-ADC0EA1BE5E2}"/>
                    </a:ext>
                  </a:extLst>
                </p:cNvPr>
                <p:cNvGrpSpPr/>
                <p:nvPr/>
              </p:nvGrpSpPr>
              <p:grpSpPr>
                <a:xfrm>
                  <a:off x="915207" y="4277646"/>
                  <a:ext cx="1080000" cy="1080000"/>
                  <a:chOff x="1216959" y="4255407"/>
                  <a:chExt cx="1080000" cy="1080000"/>
                </a:xfrm>
              </p:grpSpPr>
              <p:sp>
                <p:nvSpPr>
                  <p:cNvPr id="38" name="사각형: 둥근 모서리 37">
                    <a:extLst>
                      <a:ext uri="{FF2B5EF4-FFF2-40B4-BE49-F238E27FC236}">
                        <a16:creationId xmlns:a16="http://schemas.microsoft.com/office/drawing/2014/main" id="{8D66CBEF-A2FC-B340-C6AB-D34A660D1C32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127000" dist="190500" dir="2700000" algn="tl" rotWithShape="0">
                      <a:prstClr val="black">
                        <a:alpha val="9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사각형: 둥근 모서리 38">
                    <a:extLst>
                      <a:ext uri="{FF2B5EF4-FFF2-40B4-BE49-F238E27FC236}">
                        <a16:creationId xmlns:a16="http://schemas.microsoft.com/office/drawing/2014/main" id="{DE3F3F5F-8DB8-1667-4903-B6F6FD38E790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50800" dist="63500" dir="13500000" algn="br" rotWithShape="0">
                      <a:schemeClr val="bg1">
                        <a:alpha val="9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F0FC67D8-9464-05A3-53AB-393E23CF9010}"/>
                    </a:ext>
                  </a:extLst>
                </p:cNvPr>
                <p:cNvGrpSpPr/>
                <p:nvPr/>
              </p:nvGrpSpPr>
              <p:grpSpPr>
                <a:xfrm>
                  <a:off x="2142027" y="4277646"/>
                  <a:ext cx="1080000" cy="1080000"/>
                  <a:chOff x="1216959" y="4255407"/>
                  <a:chExt cx="1080000" cy="1080000"/>
                </a:xfrm>
              </p:grpSpPr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EE124DE1-005D-9C29-7930-6CEBEE4E45A1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127000" dist="190500" dir="2700000" algn="tl" rotWithShape="0">
                      <a:prstClr val="black">
                        <a:alpha val="9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854FAF79-CF75-2280-B95A-254C77E6958C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50800" dist="63500" dir="13500000" algn="br" rotWithShape="0">
                      <a:schemeClr val="bg1">
                        <a:alpha val="9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4D0EC21-86D6-C225-3E80-D976C18AD3CB}"/>
                    </a:ext>
                  </a:extLst>
                </p:cNvPr>
                <p:cNvGrpSpPr/>
                <p:nvPr/>
              </p:nvGrpSpPr>
              <p:grpSpPr>
                <a:xfrm>
                  <a:off x="3368847" y="4277646"/>
                  <a:ext cx="1080000" cy="1080000"/>
                  <a:chOff x="1216959" y="4255407"/>
                  <a:chExt cx="1080000" cy="1080000"/>
                </a:xfrm>
              </p:grpSpPr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F339DEF-1C7E-6316-64F6-C879BFA771FF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127000" dist="190500" dir="2700000" algn="tl" rotWithShape="0">
                      <a:prstClr val="black">
                        <a:alpha val="9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사각형: 둥근 모서리 44">
                    <a:extLst>
                      <a:ext uri="{FF2B5EF4-FFF2-40B4-BE49-F238E27FC236}">
                        <a16:creationId xmlns:a16="http://schemas.microsoft.com/office/drawing/2014/main" id="{FB86CA46-2904-AEC9-0B27-6E31EC006A97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50800" dist="63500" dir="13500000" algn="br" rotWithShape="0">
                      <a:schemeClr val="bg1">
                        <a:alpha val="9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C979A640-E0A0-E0E6-6222-F62FD9AB9FF4}"/>
                  </a:ext>
                </a:extLst>
              </p:cNvPr>
              <p:cNvGrpSpPr/>
              <p:nvPr/>
            </p:nvGrpSpPr>
            <p:grpSpPr>
              <a:xfrm>
                <a:off x="5334976" y="2680827"/>
                <a:ext cx="3533640" cy="2144546"/>
                <a:chOff x="915207" y="3213100"/>
                <a:chExt cx="3533640" cy="2144546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DCF173C-95E2-F282-3F12-D51B8C00A495}"/>
                    </a:ext>
                  </a:extLst>
                </p:cNvPr>
                <p:cNvGrpSpPr/>
                <p:nvPr/>
              </p:nvGrpSpPr>
              <p:grpSpPr>
                <a:xfrm>
                  <a:off x="915207" y="3213100"/>
                  <a:ext cx="3533640" cy="841316"/>
                  <a:chOff x="1915699" y="3273485"/>
                  <a:chExt cx="3138293" cy="841316"/>
                </a:xfrm>
              </p:grpSpPr>
              <p:sp>
                <p:nvSpPr>
                  <p:cNvPr id="57" name="사각형: 둥근 모서리 56">
                    <a:extLst>
                      <a:ext uri="{FF2B5EF4-FFF2-40B4-BE49-F238E27FC236}">
                        <a16:creationId xmlns:a16="http://schemas.microsoft.com/office/drawing/2014/main" id="{9566095D-529C-4291-5770-495E1DD102B3}"/>
                      </a:ext>
                    </a:extLst>
                  </p:cNvPr>
                  <p:cNvSpPr/>
                  <p:nvPr/>
                </p:nvSpPr>
                <p:spPr>
                  <a:xfrm>
                    <a:off x="1915699" y="3273485"/>
                    <a:ext cx="3138293" cy="841316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127000" dist="190500" dir="2700000" algn="tl" rotWithShape="0">
                      <a:prstClr val="black">
                        <a:alpha val="9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사각형: 둥근 모서리 57">
                    <a:extLst>
                      <a:ext uri="{FF2B5EF4-FFF2-40B4-BE49-F238E27FC236}">
                        <a16:creationId xmlns:a16="http://schemas.microsoft.com/office/drawing/2014/main" id="{EF9167B6-893F-2C5A-6D60-A8716FAFF34D}"/>
                      </a:ext>
                    </a:extLst>
                  </p:cNvPr>
                  <p:cNvSpPr/>
                  <p:nvPr/>
                </p:nvSpPr>
                <p:spPr>
                  <a:xfrm>
                    <a:off x="1915699" y="3273485"/>
                    <a:ext cx="3138293" cy="841316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127000" dist="127000" dir="13500000" algn="br" rotWithShape="0">
                      <a:schemeClr val="bg1">
                        <a:alpha val="9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9A639DF7-BF72-D95C-29FC-78027B55CAE2}"/>
                    </a:ext>
                  </a:extLst>
                </p:cNvPr>
                <p:cNvGrpSpPr/>
                <p:nvPr/>
              </p:nvGrpSpPr>
              <p:grpSpPr>
                <a:xfrm>
                  <a:off x="915207" y="4277646"/>
                  <a:ext cx="1080000" cy="1080000"/>
                  <a:chOff x="1216959" y="4255407"/>
                  <a:chExt cx="1080000" cy="1080000"/>
                </a:xfrm>
              </p:grpSpPr>
              <p:sp>
                <p:nvSpPr>
                  <p:cNvPr id="55" name="사각형: 둥근 모서리 54">
                    <a:extLst>
                      <a:ext uri="{FF2B5EF4-FFF2-40B4-BE49-F238E27FC236}">
                        <a16:creationId xmlns:a16="http://schemas.microsoft.com/office/drawing/2014/main" id="{C21F7FAD-3761-B2AD-9871-B2FEB0E562E1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127000" dist="190500" dir="2700000" algn="tl" rotWithShape="0">
                      <a:prstClr val="black">
                        <a:alpha val="9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id="{D66A2B3F-12DE-ED05-B487-C16BD2CC30D2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50800" dist="63500" dir="13500000" algn="br" rotWithShape="0">
                      <a:schemeClr val="bg1">
                        <a:alpha val="9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11BD3A26-6E3F-794B-E3D1-9EB2730F44CA}"/>
                    </a:ext>
                  </a:extLst>
                </p:cNvPr>
                <p:cNvGrpSpPr/>
                <p:nvPr/>
              </p:nvGrpSpPr>
              <p:grpSpPr>
                <a:xfrm>
                  <a:off x="2142027" y="4277646"/>
                  <a:ext cx="1080000" cy="1080000"/>
                  <a:chOff x="1216959" y="4255407"/>
                  <a:chExt cx="1080000" cy="1080000"/>
                </a:xfrm>
              </p:grpSpPr>
              <p:sp>
                <p:nvSpPr>
                  <p:cNvPr id="53" name="사각형: 둥근 모서리 52">
                    <a:extLst>
                      <a:ext uri="{FF2B5EF4-FFF2-40B4-BE49-F238E27FC236}">
                        <a16:creationId xmlns:a16="http://schemas.microsoft.com/office/drawing/2014/main" id="{2DF51D80-BA00-1C7C-15AD-03D5270815AF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127000" dist="190500" dir="2700000" algn="tl" rotWithShape="0">
                      <a:prstClr val="black">
                        <a:alpha val="9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id="{FF84DB76-6CBF-FDF7-4DC7-9BC3396784BB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50800" dist="63500" dir="13500000" algn="br" rotWithShape="0">
                      <a:schemeClr val="bg1">
                        <a:alpha val="9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85D253C-EEBA-3D22-D18A-26A5652D63DD}"/>
                    </a:ext>
                  </a:extLst>
                </p:cNvPr>
                <p:cNvGrpSpPr/>
                <p:nvPr/>
              </p:nvGrpSpPr>
              <p:grpSpPr>
                <a:xfrm>
                  <a:off x="3368847" y="4277646"/>
                  <a:ext cx="1080000" cy="1080000"/>
                  <a:chOff x="1216959" y="4255407"/>
                  <a:chExt cx="1080000" cy="1080000"/>
                </a:xfrm>
              </p:grpSpPr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DF9C556D-B672-8102-BCF0-9B7EBC2365E5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127000" dist="190500" dir="2700000" algn="tl" rotWithShape="0">
                      <a:prstClr val="black">
                        <a:alpha val="9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id="{86A5E5C7-BD16-FE97-5FEA-6EDA6D8AEA6B}"/>
                      </a:ext>
                    </a:extLst>
                  </p:cNvPr>
                  <p:cNvSpPr/>
                  <p:nvPr/>
                </p:nvSpPr>
                <p:spPr>
                  <a:xfrm>
                    <a:off x="1216959" y="4255407"/>
                    <a:ext cx="1080000" cy="1080000"/>
                  </a:xfrm>
                  <a:prstGeom prst="roundRect">
                    <a:avLst/>
                  </a:prstGeom>
                  <a:solidFill>
                    <a:srgbClr val="202022"/>
                  </a:solidFill>
                  <a:ln>
                    <a:noFill/>
                  </a:ln>
                  <a:effectLst>
                    <a:outerShdw blurRad="50800" dist="63500" dir="13500000" algn="br" rotWithShape="0">
                      <a:schemeClr val="bg1">
                        <a:alpha val="9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1AE7444-DF88-68ED-02B3-F5B1DC19EDE1}"/>
                  </a:ext>
                </a:extLst>
              </p:cNvPr>
              <p:cNvGrpSpPr/>
              <p:nvPr/>
            </p:nvGrpSpPr>
            <p:grpSpPr>
              <a:xfrm>
                <a:off x="9289240" y="2680827"/>
                <a:ext cx="2145600" cy="2144546"/>
                <a:chOff x="1915699" y="3273485"/>
                <a:chExt cx="3138293" cy="841316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4133C37F-EBFD-4253-EA87-657D2DF68689}"/>
                    </a:ext>
                  </a:extLst>
                </p:cNvPr>
                <p:cNvSpPr/>
                <p:nvPr/>
              </p:nvSpPr>
              <p:spPr>
                <a:xfrm>
                  <a:off x="1915699" y="3273485"/>
                  <a:ext cx="3138293" cy="841316"/>
                </a:xfrm>
                <a:prstGeom prst="roundRect">
                  <a:avLst/>
                </a:prstGeom>
                <a:solidFill>
                  <a:srgbClr val="202022"/>
                </a:solidFill>
                <a:ln>
                  <a:noFill/>
                </a:ln>
                <a:effectLst>
                  <a:outerShdw blurRad="127000" dist="190500" dir="2700000" algn="tl" rotWithShape="0">
                    <a:prstClr val="black">
                      <a:alpha val="9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634055D7-B503-E50E-488A-33DCC736DB1D}"/>
                    </a:ext>
                  </a:extLst>
                </p:cNvPr>
                <p:cNvSpPr/>
                <p:nvPr/>
              </p:nvSpPr>
              <p:spPr>
                <a:xfrm>
                  <a:off x="1915699" y="3273485"/>
                  <a:ext cx="3138293" cy="841316"/>
                </a:xfrm>
                <a:prstGeom prst="roundRect">
                  <a:avLst/>
                </a:prstGeom>
                <a:solidFill>
                  <a:srgbClr val="202022"/>
                </a:solidFill>
                <a:ln>
                  <a:noFill/>
                </a:ln>
                <a:effectLst>
                  <a:outerShdw blurRad="127000" dist="127000" dir="13500000" algn="br" rotWithShape="0">
                    <a:schemeClr val="bg1">
                      <a:alpha val="9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D53FA9-68C3-90FD-33F9-987360B652A2}"/>
                  </a:ext>
                </a:extLst>
              </p:cNvPr>
              <p:cNvSpPr txBox="1"/>
              <p:nvPr/>
            </p:nvSpPr>
            <p:spPr>
              <a:xfrm>
                <a:off x="1434580" y="2709070"/>
                <a:ext cx="89319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500" b="1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01</a:t>
                </a:r>
                <a:endParaRPr lang="ko-KR" altLang="en-US" sz="4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9E0CDD3-5237-ADD4-ABB9-CA85D84692E8}"/>
                  </a:ext>
                </a:extLst>
              </p:cNvPr>
              <p:cNvGrpSpPr/>
              <p:nvPr/>
            </p:nvGrpSpPr>
            <p:grpSpPr>
              <a:xfrm>
                <a:off x="1463283" y="3776846"/>
                <a:ext cx="954107" cy="893340"/>
                <a:chOff x="1426384" y="3753100"/>
                <a:chExt cx="954107" cy="893340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8703861-6213-C23D-E435-40B76D7785AC}"/>
                    </a:ext>
                  </a:extLst>
                </p:cNvPr>
                <p:cNvSpPr txBox="1"/>
                <p:nvPr/>
              </p:nvSpPr>
              <p:spPr>
                <a:xfrm>
                  <a:off x="1560234" y="3753100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000" b="1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01</a:t>
                  </a:r>
                  <a:endParaRPr lang="ko-KR" altLang="en-US" sz="3000" b="1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33E6B7-9E07-5B91-F2EE-91C624A9F857}"/>
                    </a:ext>
                  </a:extLst>
                </p:cNvPr>
                <p:cNvSpPr txBox="1"/>
                <p:nvPr/>
              </p:nvSpPr>
              <p:spPr>
                <a:xfrm>
                  <a:off x="1426384" y="4246330"/>
                  <a:ext cx="9541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플랫폼</a:t>
                  </a: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97F015F-6D0B-AE1F-4CF0-0471EC395D2C}"/>
                  </a:ext>
                </a:extLst>
              </p:cNvPr>
              <p:cNvGrpSpPr/>
              <p:nvPr/>
            </p:nvGrpSpPr>
            <p:grpSpPr>
              <a:xfrm>
                <a:off x="2718393" y="3800231"/>
                <a:ext cx="825867" cy="970284"/>
                <a:chOff x="1490504" y="3753100"/>
                <a:chExt cx="825867" cy="970284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DDBFFE9-2A6F-14C0-60F1-25083365A8D4}"/>
                    </a:ext>
                  </a:extLst>
                </p:cNvPr>
                <p:cNvSpPr txBox="1"/>
                <p:nvPr/>
              </p:nvSpPr>
              <p:spPr>
                <a:xfrm>
                  <a:off x="1560234" y="3753100"/>
                  <a:ext cx="6559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000" b="1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02</a:t>
                  </a:r>
                  <a:endParaRPr lang="ko-KR" altLang="en-US" sz="3000" b="1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1831925-F35E-527B-ACE3-0F46DC92D8ED}"/>
                    </a:ext>
                  </a:extLst>
                </p:cNvPr>
                <p:cNvSpPr txBox="1"/>
                <p:nvPr/>
              </p:nvSpPr>
              <p:spPr>
                <a:xfrm>
                  <a:off x="1490504" y="4246330"/>
                  <a:ext cx="82586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500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동향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8E1B43C0-1C97-367B-D1E1-DDA86DFE7549}"/>
                  </a:ext>
                </a:extLst>
              </p:cNvPr>
              <p:cNvGrpSpPr/>
              <p:nvPr/>
            </p:nvGrpSpPr>
            <p:grpSpPr>
              <a:xfrm>
                <a:off x="3978828" y="3820924"/>
                <a:ext cx="825867" cy="970284"/>
                <a:chOff x="1490504" y="3753100"/>
                <a:chExt cx="825867" cy="970284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3EF21C2-084A-C623-67F1-E6F5BDC7564B}"/>
                    </a:ext>
                  </a:extLst>
                </p:cNvPr>
                <p:cNvSpPr txBox="1"/>
                <p:nvPr/>
              </p:nvSpPr>
              <p:spPr>
                <a:xfrm>
                  <a:off x="1560234" y="3753100"/>
                  <a:ext cx="6559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000" b="1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03</a:t>
                  </a:r>
                  <a:endParaRPr lang="ko-KR" altLang="en-US" sz="3000" b="1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E2C7A36-0D32-F48D-F575-04A91E6B35E0}"/>
                    </a:ext>
                  </a:extLst>
                </p:cNvPr>
                <p:cNvSpPr txBox="1"/>
                <p:nvPr/>
              </p:nvSpPr>
              <p:spPr>
                <a:xfrm>
                  <a:off x="1490504" y="4246330"/>
                  <a:ext cx="82586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500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장르</a:t>
                  </a:r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C070A9A-2604-6A58-8761-44D9735A38EF}"/>
                  </a:ext>
                </a:extLst>
              </p:cNvPr>
              <p:cNvSpPr txBox="1"/>
              <p:nvPr/>
            </p:nvSpPr>
            <p:spPr>
              <a:xfrm>
                <a:off x="2542784" y="2824486"/>
                <a:ext cx="185178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게임 동향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075F4FA-F692-F635-66C9-E8B1823CF842}"/>
                  </a:ext>
                </a:extLst>
              </p:cNvPr>
              <p:cNvSpPr txBox="1"/>
              <p:nvPr/>
            </p:nvSpPr>
            <p:spPr>
              <a:xfrm>
                <a:off x="5490056" y="2709070"/>
                <a:ext cx="89319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500" b="1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02</a:t>
                </a:r>
                <a:endParaRPr lang="ko-KR" altLang="en-US" sz="4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F164ED3-58CC-6C45-BAA5-18C996240450}"/>
                  </a:ext>
                </a:extLst>
              </p:cNvPr>
              <p:cNvSpPr txBox="1"/>
              <p:nvPr/>
            </p:nvSpPr>
            <p:spPr>
              <a:xfrm>
                <a:off x="6387359" y="2713958"/>
                <a:ext cx="216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00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KING OF THE</a:t>
                </a:r>
                <a:endPara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28A8A52-0F2B-C163-414D-027ED9FDBAFF}"/>
                  </a:ext>
                </a:extLst>
              </p:cNvPr>
              <p:cNvSpPr txBox="1"/>
              <p:nvPr/>
            </p:nvSpPr>
            <p:spPr>
              <a:xfrm>
                <a:off x="6346481" y="3085030"/>
                <a:ext cx="22284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UNDERWORLD</a:t>
                </a:r>
                <a:endPara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B515B56-07C5-4A25-84B0-C83172D5C512}"/>
                  </a:ext>
                </a:extLst>
              </p:cNvPr>
              <p:cNvSpPr txBox="1"/>
              <p:nvPr/>
            </p:nvSpPr>
            <p:spPr>
              <a:xfrm>
                <a:off x="5531227" y="3846430"/>
                <a:ext cx="6559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01</a:t>
                </a:r>
                <a:endParaRPr lang="ko-KR" altLang="en-US" sz="30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477F03A5-3750-20D8-68CF-C7E3A15A8C03}"/>
                  </a:ext>
                </a:extLst>
              </p:cNvPr>
              <p:cNvGrpSpPr/>
              <p:nvPr/>
            </p:nvGrpSpPr>
            <p:grpSpPr>
              <a:xfrm>
                <a:off x="7881942" y="3837043"/>
                <a:ext cx="954107" cy="893340"/>
                <a:chOff x="1426384" y="3753100"/>
                <a:chExt cx="954107" cy="893340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AF624E8-E5DE-3F06-E8CB-5823458AECED}"/>
                    </a:ext>
                  </a:extLst>
                </p:cNvPr>
                <p:cNvSpPr txBox="1"/>
                <p:nvPr/>
              </p:nvSpPr>
              <p:spPr>
                <a:xfrm>
                  <a:off x="1560234" y="3753100"/>
                  <a:ext cx="6559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000" b="1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03</a:t>
                  </a:r>
                  <a:endParaRPr lang="ko-KR" altLang="en-US" sz="3000" b="1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3B962E5-18F5-6DFC-9220-C60F9BF07077}"/>
                    </a:ext>
                  </a:extLst>
                </p:cNvPr>
                <p:cNvSpPr txBox="1"/>
                <p:nvPr/>
              </p:nvSpPr>
              <p:spPr>
                <a:xfrm>
                  <a:off x="1426384" y="4246330"/>
                  <a:ext cx="9541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시스템</a:t>
                  </a: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E2A97065-D6FD-E1B8-F1C8-502737C5590C}"/>
                  </a:ext>
                </a:extLst>
              </p:cNvPr>
              <p:cNvGrpSpPr/>
              <p:nvPr/>
            </p:nvGrpSpPr>
            <p:grpSpPr>
              <a:xfrm>
                <a:off x="5291654" y="3846430"/>
                <a:ext cx="2298996" cy="928602"/>
                <a:chOff x="93841" y="3753100"/>
                <a:chExt cx="2298996" cy="928602"/>
              </a:xfrm>
            </p:grpSpPr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ADFA105-9D93-1ACC-576B-1D5057DD569A}"/>
                    </a:ext>
                  </a:extLst>
                </p:cNvPr>
                <p:cNvSpPr txBox="1"/>
                <p:nvPr/>
              </p:nvSpPr>
              <p:spPr>
                <a:xfrm>
                  <a:off x="1560234" y="3753100"/>
                  <a:ext cx="6559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000" b="1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02</a:t>
                  </a:r>
                  <a:endParaRPr lang="ko-KR" altLang="en-US" sz="3000" b="1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ACD4225-CE4F-03B6-BF05-0B680FAD338C}"/>
                    </a:ext>
                  </a:extLst>
                </p:cNvPr>
                <p:cNvSpPr txBox="1"/>
                <p:nvPr/>
              </p:nvSpPr>
              <p:spPr>
                <a:xfrm>
                  <a:off x="93841" y="4253737"/>
                  <a:ext cx="12105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시나리오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20797EC-6584-41D5-FD13-8EF86B971A7B}"/>
                    </a:ext>
                  </a:extLst>
                </p:cNvPr>
                <p:cNvSpPr txBox="1"/>
                <p:nvPr/>
              </p:nvSpPr>
              <p:spPr>
                <a:xfrm>
                  <a:off x="1438730" y="4281592"/>
                  <a:ext cx="9541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캐릭터</a:t>
                  </a: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B42F9C8-D3BB-A55C-B2E0-612283C04FB1}"/>
                  </a:ext>
                </a:extLst>
              </p:cNvPr>
              <p:cNvSpPr txBox="1"/>
              <p:nvPr/>
            </p:nvSpPr>
            <p:spPr>
              <a:xfrm>
                <a:off x="9940475" y="2820685"/>
                <a:ext cx="89319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500" b="1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03</a:t>
                </a:r>
                <a:endParaRPr lang="ko-KR" altLang="en-US" sz="4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FC856D2-23E0-0B28-23D9-4A389D75EE5B}"/>
                </a:ext>
              </a:extLst>
            </p:cNvPr>
            <p:cNvSpPr txBox="1"/>
            <p:nvPr/>
          </p:nvSpPr>
          <p:spPr>
            <a:xfrm>
              <a:off x="9439537" y="3745373"/>
              <a:ext cx="189507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프로토 타입</a:t>
              </a:r>
              <a:endPara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2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16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PART.07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System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UI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690F8-F734-12F1-E5CD-9D64A29EC1E5}"/>
              </a:ext>
            </a:extLst>
          </p:cNvPr>
          <p:cNvSpPr txBox="1"/>
          <p:nvPr/>
        </p:nvSpPr>
        <p:spPr>
          <a:xfrm>
            <a:off x="575093" y="1483159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점프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맵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UI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B4CD4F1-353A-3877-117D-FF585103DE79}"/>
              </a:ext>
            </a:extLst>
          </p:cNvPr>
          <p:cNvSpPr/>
          <p:nvPr/>
        </p:nvSpPr>
        <p:spPr>
          <a:xfrm flipH="1">
            <a:off x="575093" y="2139237"/>
            <a:ext cx="540000" cy="540000"/>
          </a:xfrm>
          <a:prstGeom prst="rect">
            <a:avLst/>
          </a:prstGeom>
          <a:solidFill>
            <a:srgbClr val="C62C3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952F17-DB97-0F6D-ABA6-8E96C0CF18FB}"/>
              </a:ext>
            </a:extLst>
          </p:cNvPr>
          <p:cNvSpPr/>
          <p:nvPr/>
        </p:nvSpPr>
        <p:spPr>
          <a:xfrm flipH="1">
            <a:off x="575093" y="2954745"/>
            <a:ext cx="540000" cy="540000"/>
          </a:xfrm>
          <a:prstGeom prst="rect">
            <a:avLst/>
          </a:prstGeom>
          <a:solidFill>
            <a:srgbClr val="F58138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B3C139-2D2B-4895-9C8F-27D12D781F7F}"/>
              </a:ext>
            </a:extLst>
          </p:cNvPr>
          <p:cNvSpPr txBox="1"/>
          <p:nvPr/>
        </p:nvSpPr>
        <p:spPr>
          <a:xfrm>
            <a:off x="1278694" y="2163133"/>
            <a:ext cx="32302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b="1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타이틀 화면으로 이동</a:t>
            </a:r>
            <a:endParaRPr lang="ko-KR" altLang="en-US" sz="25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8332F7-FE88-C67F-E54F-6098930A7860}"/>
              </a:ext>
            </a:extLst>
          </p:cNvPr>
          <p:cNvSpPr txBox="1"/>
          <p:nvPr/>
        </p:nvSpPr>
        <p:spPr>
          <a:xfrm>
            <a:off x="1278694" y="2924510"/>
            <a:ext cx="3230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현재 진행중인 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맵의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이름을 표시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F77819A-15D1-8741-5008-D1C40CB3C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330" y="1370255"/>
            <a:ext cx="17017813" cy="63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64552432">
            <a:extLst>
              <a:ext uri="{FF2B5EF4-FFF2-40B4-BE49-F238E27FC236}">
                <a16:creationId xmlns:a16="http://schemas.microsoft.com/office/drawing/2014/main" id="{8B4F15F8-1D38-187F-5303-74EC127E3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/>
          <a:stretch/>
        </p:blipFill>
        <p:spPr bwMode="auto">
          <a:xfrm>
            <a:off x="4672506" y="1689871"/>
            <a:ext cx="6944400" cy="37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DD7B91-CAC1-C6E1-2080-1287CA3F4F16}"/>
              </a:ext>
            </a:extLst>
          </p:cNvPr>
          <p:cNvGrpSpPr/>
          <p:nvPr/>
        </p:nvGrpSpPr>
        <p:grpSpPr>
          <a:xfrm>
            <a:off x="575093" y="4597564"/>
            <a:ext cx="3933812" cy="707886"/>
            <a:chOff x="575093" y="3831422"/>
            <a:chExt cx="3933812" cy="70788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0D4DAA3-F89E-B00C-1F65-D94EBC04568E}"/>
                </a:ext>
              </a:extLst>
            </p:cNvPr>
            <p:cNvSpPr/>
            <p:nvPr/>
          </p:nvSpPr>
          <p:spPr>
            <a:xfrm flipH="1">
              <a:off x="575093" y="3911918"/>
              <a:ext cx="540000" cy="540000"/>
            </a:xfrm>
            <a:prstGeom prst="rect">
              <a:avLst/>
            </a:prstGeom>
            <a:solidFill>
              <a:srgbClr val="FFFA2D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2DAC40-EA7E-9275-01FC-5391D606FBF4}"/>
                </a:ext>
              </a:extLst>
            </p:cNvPr>
            <p:cNvSpPr txBox="1"/>
            <p:nvPr/>
          </p:nvSpPr>
          <p:spPr>
            <a:xfrm>
              <a:off x="1278694" y="3831422"/>
              <a:ext cx="32302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현재 장착중인 무기의 스킬 정보를 확인 가능</a:t>
              </a:r>
              <a:endPara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B7C220-9052-7435-43E8-D8611CBB3F61}"/>
              </a:ext>
            </a:extLst>
          </p:cNvPr>
          <p:cNvGrpSpPr/>
          <p:nvPr/>
        </p:nvGrpSpPr>
        <p:grpSpPr>
          <a:xfrm>
            <a:off x="575093" y="3787462"/>
            <a:ext cx="3933812" cy="707886"/>
            <a:chOff x="575093" y="4586068"/>
            <a:chExt cx="3933812" cy="70788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5AFA537-0EF0-25D7-F330-CFA1FA076ADE}"/>
                </a:ext>
              </a:extLst>
            </p:cNvPr>
            <p:cNvSpPr/>
            <p:nvPr/>
          </p:nvSpPr>
          <p:spPr>
            <a:xfrm flipH="1">
              <a:off x="575093" y="4666564"/>
              <a:ext cx="540000" cy="540000"/>
            </a:xfrm>
            <a:prstGeom prst="rect">
              <a:avLst/>
            </a:prstGeom>
            <a:solidFill>
              <a:srgbClr val="329F57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6A1AEF-929B-4567-D05D-AB51E20B4CF3}"/>
                </a:ext>
              </a:extLst>
            </p:cNvPr>
            <p:cNvSpPr txBox="1"/>
            <p:nvPr/>
          </p:nvSpPr>
          <p:spPr>
            <a:xfrm>
              <a:off x="1278694" y="4586068"/>
              <a:ext cx="32302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플레이어의 목숨 개수를 표시</a:t>
              </a:r>
              <a:endPara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751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17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PART.07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System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UI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690F8-F734-12F1-E5CD-9D64A29EC1E5}"/>
              </a:ext>
            </a:extLst>
          </p:cNvPr>
          <p:cNvSpPr txBox="1"/>
          <p:nvPr/>
        </p:nvSpPr>
        <p:spPr>
          <a:xfrm>
            <a:off x="575093" y="1483159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전투 맵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UI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B4CD4F1-353A-3877-117D-FF585103DE79}"/>
              </a:ext>
            </a:extLst>
          </p:cNvPr>
          <p:cNvSpPr/>
          <p:nvPr/>
        </p:nvSpPr>
        <p:spPr>
          <a:xfrm flipH="1">
            <a:off x="575093" y="2431946"/>
            <a:ext cx="540000" cy="540000"/>
          </a:xfrm>
          <a:prstGeom prst="rect">
            <a:avLst/>
          </a:prstGeom>
          <a:solidFill>
            <a:srgbClr val="C62C3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952F17-DB97-0F6D-ABA6-8E96C0CF18FB}"/>
              </a:ext>
            </a:extLst>
          </p:cNvPr>
          <p:cNvSpPr/>
          <p:nvPr/>
        </p:nvSpPr>
        <p:spPr>
          <a:xfrm flipH="1">
            <a:off x="575093" y="3247454"/>
            <a:ext cx="540000" cy="540000"/>
          </a:xfrm>
          <a:prstGeom prst="rect">
            <a:avLst/>
          </a:prstGeom>
          <a:solidFill>
            <a:srgbClr val="F58138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089541-237F-F28E-9029-1AC8BB2E6B3A}"/>
              </a:ext>
            </a:extLst>
          </p:cNvPr>
          <p:cNvSpPr/>
          <p:nvPr/>
        </p:nvSpPr>
        <p:spPr>
          <a:xfrm flipH="1">
            <a:off x="575093" y="4204627"/>
            <a:ext cx="540000" cy="540000"/>
          </a:xfrm>
          <a:prstGeom prst="rect">
            <a:avLst/>
          </a:prstGeom>
          <a:solidFill>
            <a:srgbClr val="FFFA2D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B3C139-2D2B-4895-9C8F-27D12D781F7F}"/>
              </a:ext>
            </a:extLst>
          </p:cNvPr>
          <p:cNvSpPr txBox="1"/>
          <p:nvPr/>
        </p:nvSpPr>
        <p:spPr>
          <a:xfrm>
            <a:off x="1278694" y="2455842"/>
            <a:ext cx="3230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플레이어의 공격 선택 가능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8332F7-FE88-C67F-E54F-6098930A7860}"/>
              </a:ext>
            </a:extLst>
          </p:cNvPr>
          <p:cNvSpPr txBox="1"/>
          <p:nvPr/>
        </p:nvSpPr>
        <p:spPr>
          <a:xfrm>
            <a:off x="1278694" y="3217219"/>
            <a:ext cx="3230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전투 진행 상황을 알려주는 텍스트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128B74-B8F7-AB5D-A4C6-8D5B62C04CBD}"/>
              </a:ext>
            </a:extLst>
          </p:cNvPr>
          <p:cNvSpPr txBox="1"/>
          <p:nvPr/>
        </p:nvSpPr>
        <p:spPr>
          <a:xfrm>
            <a:off x="1278694" y="4124131"/>
            <a:ext cx="3230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체력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(HP)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와 받는 데미지를 표시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DF8804-6CA1-C7C7-E9B2-51A5AF5E8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06" y="1584791"/>
            <a:ext cx="6944400" cy="3872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59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5923416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키보드의 </a:t>
            </a:r>
            <a:r>
              <a:rPr lang="en-US" altLang="ko-KR" sz="1000" dirty="0">
                <a:solidFill>
                  <a:schemeClr val="bg1"/>
                </a:solidFill>
              </a:rPr>
              <a:t>A, D</a:t>
            </a:r>
            <a:r>
              <a:rPr lang="ko-KR" altLang="en-US" sz="1000" dirty="0">
                <a:solidFill>
                  <a:schemeClr val="bg1"/>
                </a:solidFill>
              </a:rPr>
              <a:t>키로 캐릭터를 좌우로 움직일 수 있으며</a:t>
            </a:r>
            <a:r>
              <a:rPr lang="en-US" altLang="ko-KR" sz="1000" dirty="0">
                <a:solidFill>
                  <a:schemeClr val="bg1"/>
                </a:solidFill>
              </a:rPr>
              <a:t>, Spacebar</a:t>
            </a:r>
            <a:r>
              <a:rPr lang="ko-KR" altLang="en-US" sz="1000" dirty="0">
                <a:solidFill>
                  <a:schemeClr val="bg1"/>
                </a:solidFill>
              </a:rPr>
              <a:t>를 사용해 캐릭터가 점프할 수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Spacebar</a:t>
            </a:r>
            <a:r>
              <a:rPr lang="ko-KR" altLang="en-US" sz="1000" dirty="0">
                <a:solidFill>
                  <a:schemeClr val="bg1"/>
                </a:solidFill>
              </a:rPr>
              <a:t>를 누르는 시간에 비례하여 캐릭터가 점프하는 높이와 거리가 증가하게 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18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PART.08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System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조작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BA29BA-DC91-C142-F0A0-2BC531E97959}"/>
              </a:ext>
            </a:extLst>
          </p:cNvPr>
          <p:cNvGrpSpPr/>
          <p:nvPr/>
        </p:nvGrpSpPr>
        <p:grpSpPr>
          <a:xfrm>
            <a:off x="1785203" y="2406615"/>
            <a:ext cx="8621594" cy="1633688"/>
            <a:chOff x="1785203" y="2406615"/>
            <a:chExt cx="8621594" cy="163368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0972160-D50E-0C57-354F-41EF6BD20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03" y="2406615"/>
              <a:ext cx="2653610" cy="16000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F9480C6-1F15-8796-C57B-22070115744D}"/>
                </a:ext>
              </a:extLst>
            </p:cNvPr>
            <p:cNvGrpSpPr/>
            <p:nvPr/>
          </p:nvGrpSpPr>
          <p:grpSpPr>
            <a:xfrm>
              <a:off x="5330270" y="2508843"/>
              <a:ext cx="1531460" cy="1531460"/>
              <a:chOff x="4485292" y="2413467"/>
              <a:chExt cx="1531460" cy="1531460"/>
            </a:xfrm>
          </p:grpSpPr>
          <p:sp>
            <p:nvSpPr>
              <p:cNvPr id="4" name="더하기 기호 3">
                <a:extLst>
                  <a:ext uri="{FF2B5EF4-FFF2-40B4-BE49-F238E27FC236}">
                    <a16:creationId xmlns:a16="http://schemas.microsoft.com/office/drawing/2014/main" id="{752A37CA-46EB-21C3-1DC7-65746162B75D}"/>
                  </a:ext>
                </a:extLst>
              </p:cNvPr>
              <p:cNvSpPr/>
              <p:nvPr/>
            </p:nvSpPr>
            <p:spPr>
              <a:xfrm>
                <a:off x="4485292" y="2413467"/>
                <a:ext cx="1531460" cy="1531460"/>
              </a:xfrm>
              <a:prstGeom prst="mathPlus">
                <a:avLst/>
              </a:prstGeom>
              <a:solidFill>
                <a:srgbClr val="202022"/>
              </a:solidFill>
              <a:ln>
                <a:noFill/>
              </a:ln>
              <a:effectLst>
                <a:outerShdw blurRad="50800" dist="76200" dir="13500000" algn="b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더하기 기호 14">
                <a:extLst>
                  <a:ext uri="{FF2B5EF4-FFF2-40B4-BE49-F238E27FC236}">
                    <a16:creationId xmlns:a16="http://schemas.microsoft.com/office/drawing/2014/main" id="{FD4ED7C8-4CF1-D9BF-2CD2-5A4B2DEE09A1}"/>
                  </a:ext>
                </a:extLst>
              </p:cNvPr>
              <p:cNvSpPr/>
              <p:nvPr/>
            </p:nvSpPr>
            <p:spPr>
              <a:xfrm>
                <a:off x="4485292" y="2413467"/>
                <a:ext cx="1531460" cy="1531460"/>
              </a:xfrm>
              <a:prstGeom prst="mathPlus">
                <a:avLst/>
              </a:prstGeom>
              <a:solidFill>
                <a:srgbClr val="2020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8CD5C301-0551-F16C-B155-22AA73755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322" y="2683469"/>
              <a:ext cx="2272475" cy="1194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7277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5468164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A</a:t>
            </a:r>
            <a:r>
              <a:rPr lang="ko-KR" altLang="en-US" sz="1000" dirty="0">
                <a:solidFill>
                  <a:schemeClr val="bg1"/>
                </a:solidFill>
              </a:rPr>
              <a:t>혹은 </a:t>
            </a:r>
            <a:r>
              <a:rPr lang="en-US" altLang="ko-KR" sz="1000" dirty="0">
                <a:solidFill>
                  <a:schemeClr val="bg1"/>
                </a:solidFill>
              </a:rPr>
              <a:t>D</a:t>
            </a:r>
            <a:r>
              <a:rPr lang="ko-KR" altLang="en-US" sz="1000" dirty="0">
                <a:solidFill>
                  <a:schemeClr val="bg1"/>
                </a:solidFill>
              </a:rPr>
              <a:t>키와 </a:t>
            </a:r>
            <a:r>
              <a:rPr lang="en-US" altLang="ko-KR" sz="1000" dirty="0">
                <a:solidFill>
                  <a:schemeClr val="bg1"/>
                </a:solidFill>
              </a:rPr>
              <a:t>Spacebar</a:t>
            </a:r>
            <a:r>
              <a:rPr lang="ko-KR" altLang="en-US" sz="1000" dirty="0">
                <a:solidFill>
                  <a:schemeClr val="bg1"/>
                </a:solidFill>
              </a:rPr>
              <a:t>를 동시에 눌러서 원하는 방향으로 점프를 할 수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점프 중 벽에 충돌 시 반대 방향키를 누르면 벽의 반대방향으로 캐릭터가 튕겨 나가게 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19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PART.08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System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조작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CB078E-F7B7-87ED-E71D-017D5342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78" y="1246633"/>
            <a:ext cx="2430238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038BB66-95D2-097A-CB3E-3EE67BA1A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14" y="1246633"/>
            <a:ext cx="2440613" cy="299618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EB06561-B724-EF7D-45DC-1C52CB1C872E}"/>
              </a:ext>
            </a:extLst>
          </p:cNvPr>
          <p:cNvGrpSpPr/>
          <p:nvPr/>
        </p:nvGrpSpPr>
        <p:grpSpPr>
          <a:xfrm>
            <a:off x="3153998" y="4367251"/>
            <a:ext cx="1079674" cy="1079674"/>
            <a:chOff x="4485292" y="2413467"/>
            <a:chExt cx="1531460" cy="1531460"/>
          </a:xfrm>
        </p:grpSpPr>
        <p:sp>
          <p:nvSpPr>
            <p:cNvPr id="22" name="더하기 기호 21">
              <a:extLst>
                <a:ext uri="{FF2B5EF4-FFF2-40B4-BE49-F238E27FC236}">
                  <a16:creationId xmlns:a16="http://schemas.microsoft.com/office/drawing/2014/main" id="{BF187C08-FFFC-6548-9A71-DD24AA59E567}"/>
                </a:ext>
              </a:extLst>
            </p:cNvPr>
            <p:cNvSpPr/>
            <p:nvPr/>
          </p:nvSpPr>
          <p:spPr>
            <a:xfrm>
              <a:off x="4485292" y="2413467"/>
              <a:ext cx="1531460" cy="1531460"/>
            </a:xfrm>
            <a:prstGeom prst="mathPlus">
              <a:avLst/>
            </a:prstGeom>
            <a:solidFill>
              <a:srgbClr val="202022"/>
            </a:solidFill>
            <a:ln>
              <a:noFill/>
            </a:ln>
            <a:effectLst>
              <a:outerShdw blurRad="50800" dist="762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더하기 기호 22">
              <a:extLst>
                <a:ext uri="{FF2B5EF4-FFF2-40B4-BE49-F238E27FC236}">
                  <a16:creationId xmlns:a16="http://schemas.microsoft.com/office/drawing/2014/main" id="{1EF89FAF-BBD7-495D-DB1C-19DE8495D2ED}"/>
                </a:ext>
              </a:extLst>
            </p:cNvPr>
            <p:cNvSpPr/>
            <p:nvPr/>
          </p:nvSpPr>
          <p:spPr>
            <a:xfrm>
              <a:off x="4485292" y="2413467"/>
              <a:ext cx="1531460" cy="1531460"/>
            </a:xfrm>
            <a:prstGeom prst="mathPlus">
              <a:avLst/>
            </a:prstGeom>
            <a:solidFill>
              <a:srgbClr val="2020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A358028A-4E32-DF65-1F5D-4761B6462C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41" y="4465701"/>
            <a:ext cx="1767749" cy="929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A12533-FCAE-17A6-F497-36C119E970A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17" y="4348038"/>
            <a:ext cx="1165961" cy="9678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44F837-A94B-2FFD-413B-FACD6D50FAB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13" y="4486722"/>
            <a:ext cx="1158340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15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8645315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높은 곳에 있는 몬스터일수록 많은 체력과 강한 공격력을 가지고 있다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발판 위에 있는 몬스터와 부딪치면 전투화면으로 전환되며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</a:rPr>
              <a:t>턴제로</a:t>
            </a:r>
            <a:r>
              <a:rPr lang="ko-KR" altLang="en-US" sz="1000" dirty="0">
                <a:solidFill>
                  <a:schemeClr val="bg1"/>
                </a:solidFill>
              </a:rPr>
              <a:t> 진행된다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플레이어는 </a:t>
            </a:r>
            <a:r>
              <a:rPr lang="en-US" altLang="ko-KR" sz="1000" dirty="0">
                <a:solidFill>
                  <a:schemeClr val="bg1"/>
                </a:solidFill>
              </a:rPr>
              <a:t>4</a:t>
            </a:r>
            <a:r>
              <a:rPr lang="ko-KR" altLang="en-US" sz="1000" dirty="0" err="1">
                <a:solidFill>
                  <a:schemeClr val="bg1"/>
                </a:solidFill>
              </a:rPr>
              <a:t>가지중</a:t>
            </a:r>
            <a:r>
              <a:rPr lang="ko-KR" altLang="en-US" sz="1000" dirty="0">
                <a:solidFill>
                  <a:schemeClr val="bg1"/>
                </a:solidFill>
              </a:rPr>
              <a:t> 하나를 선택하여 </a:t>
            </a:r>
            <a:r>
              <a:rPr lang="ko-KR" altLang="en-US" sz="1000" dirty="0" err="1">
                <a:solidFill>
                  <a:schemeClr val="bg1"/>
                </a:solidFill>
              </a:rPr>
              <a:t>공격할수</a:t>
            </a:r>
            <a:r>
              <a:rPr lang="ko-KR" altLang="en-US" sz="1000" dirty="0">
                <a:solidFill>
                  <a:schemeClr val="bg1"/>
                </a:solidFill>
              </a:rPr>
              <a:t> 있으며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몬스터는 랜덤하게</a:t>
            </a:r>
            <a:r>
              <a:rPr lang="en-US" altLang="ko-KR" sz="1000" dirty="0">
                <a:solidFill>
                  <a:schemeClr val="bg1"/>
                </a:solidFill>
              </a:rPr>
              <a:t> ‘</a:t>
            </a:r>
            <a:r>
              <a:rPr lang="ko-KR" altLang="en-US" sz="1000" dirty="0">
                <a:solidFill>
                  <a:schemeClr val="bg1"/>
                </a:solidFill>
              </a:rPr>
              <a:t>강 공격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</a:rPr>
              <a:t>과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약 공격</a:t>
            </a:r>
            <a:r>
              <a:rPr lang="en-US" altLang="ko-KR" sz="1000" dirty="0">
                <a:solidFill>
                  <a:schemeClr val="bg1"/>
                </a:solidFill>
              </a:rPr>
              <a:t>＇</a:t>
            </a:r>
            <a:r>
              <a:rPr lang="ko-KR" altLang="en-US" sz="1000" dirty="0">
                <a:solidFill>
                  <a:schemeClr val="bg1"/>
                </a:solidFill>
              </a:rPr>
              <a:t>을 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20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PART.09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System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전투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DDBB75F-346E-7117-8E25-A9CD6A4EB1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11" y="2000126"/>
            <a:ext cx="5167545" cy="2858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114322-D438-1CDB-FA74-01E511235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8" y="2000126"/>
            <a:ext cx="5441152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7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21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PART.10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System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보상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99787C-B10C-873B-D20E-14F04A964B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311" y="2140235"/>
            <a:ext cx="5577459" cy="237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FB029D-CB78-D6F4-5F53-889C6DB7E559}"/>
              </a:ext>
            </a:extLst>
          </p:cNvPr>
          <p:cNvSpPr txBox="1"/>
          <p:nvPr/>
        </p:nvSpPr>
        <p:spPr>
          <a:xfrm>
            <a:off x="995230" y="2504058"/>
            <a:ext cx="3960817" cy="164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보스 몬스터와 전투에서 승리 시 각각의 스킬이 저장되어 있는 무기를 랜덤하게 획득하게 된다</a:t>
            </a:r>
            <a:r>
              <a:rPr lang="en-US" altLang="ko-KR" sz="2500" b="1" dirty="0">
                <a:solidFill>
                  <a:srgbClr val="EDAA25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.</a:t>
            </a:r>
            <a:endParaRPr lang="ko-KR" altLang="en-US" sz="2500" b="1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848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542328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참고게임인 </a:t>
            </a:r>
            <a:r>
              <a:rPr lang="ko-KR" altLang="en-US" sz="1000" dirty="0" err="1">
                <a:solidFill>
                  <a:schemeClr val="bg1"/>
                </a:solidFill>
              </a:rPr>
              <a:t>점프킹의</a:t>
            </a:r>
            <a:r>
              <a:rPr lang="ko-KR" altLang="en-US" sz="1000" dirty="0">
                <a:solidFill>
                  <a:schemeClr val="bg1"/>
                </a:solidFill>
              </a:rPr>
              <a:t> 요구 사항과 동일한 많은 사람들이 플레이 할 수 있는 </a:t>
            </a:r>
            <a:r>
              <a:rPr lang="ko-KR" altLang="en-US" sz="1000" dirty="0" err="1">
                <a:solidFill>
                  <a:schemeClr val="bg1"/>
                </a:solidFill>
              </a:rPr>
              <a:t>저사양게임이다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22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PART.11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System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사양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CA1528-F5C5-01F4-2212-1E5AF62DD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B2838"/>
              </a:clrFrom>
              <a:clrTo>
                <a:srgbClr val="1B2838">
                  <a:alpha val="0"/>
                </a:srgbClr>
              </a:clrTo>
            </a:clrChange>
          </a:blip>
          <a:srcRect r="50731"/>
          <a:stretch/>
        </p:blipFill>
        <p:spPr>
          <a:xfrm>
            <a:off x="3401355" y="1805071"/>
            <a:ext cx="5389289" cy="324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07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PART.END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셀링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포인트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9E83215-73B9-791D-85DA-A3BA119CF612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D28C8D-400B-7F9B-A5F0-BCF14801F053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23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7248CB3-6DDD-7D0B-C78C-36177B43B5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1B0611-990E-A43C-C9B2-38C10749FC6A}"/>
              </a:ext>
            </a:extLst>
          </p:cNvPr>
          <p:cNvGrpSpPr/>
          <p:nvPr/>
        </p:nvGrpSpPr>
        <p:grpSpPr>
          <a:xfrm>
            <a:off x="713913" y="2150071"/>
            <a:ext cx="2907793" cy="2444387"/>
            <a:chOff x="402336" y="2150071"/>
            <a:chExt cx="2907793" cy="24443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74E19F-E3CB-FE28-F9B5-C856FA56CA35}"/>
                </a:ext>
              </a:extLst>
            </p:cNvPr>
            <p:cNvSpPr txBox="1"/>
            <p:nvPr/>
          </p:nvSpPr>
          <p:spPr>
            <a:xfrm>
              <a:off x="402336" y="2150071"/>
              <a:ext cx="918841" cy="48212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JRPG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8E0436E-1260-AE88-2D33-399DA7020EC6}"/>
                </a:ext>
              </a:extLst>
            </p:cNvPr>
            <p:cNvCxnSpPr>
              <a:cxnSpLocks/>
            </p:cNvCxnSpPr>
            <p:nvPr/>
          </p:nvCxnSpPr>
          <p:spPr>
            <a:xfrm>
              <a:off x="402336" y="2709136"/>
              <a:ext cx="2907792" cy="0"/>
            </a:xfrm>
            <a:prstGeom prst="line">
              <a:avLst/>
            </a:prstGeom>
            <a:ln w="19050">
              <a:solidFill>
                <a:srgbClr val="CA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3D1CE9-9B2A-4098-5B28-DD850ABE60AE}"/>
                </a:ext>
              </a:extLst>
            </p:cNvPr>
            <p:cNvSpPr txBox="1"/>
            <p:nvPr/>
          </p:nvSpPr>
          <p:spPr>
            <a:xfrm>
              <a:off x="402336" y="2824743"/>
              <a:ext cx="2907793" cy="17697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어드벤처 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&amp; RPG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라는 특성을 가지고 현재의 드래곤 퀘스트나 파이널 판타지와 같은 게임에서 벗어나 초기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JRPG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의 모습을 다시 한번 재현하였다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D9C086-6D6B-600C-426F-C844FB216E63}"/>
              </a:ext>
            </a:extLst>
          </p:cNvPr>
          <p:cNvGrpSpPr/>
          <p:nvPr/>
        </p:nvGrpSpPr>
        <p:grpSpPr>
          <a:xfrm>
            <a:off x="4550663" y="2150071"/>
            <a:ext cx="2907793" cy="2448556"/>
            <a:chOff x="4550663" y="2150071"/>
            <a:chExt cx="2907793" cy="24485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2572-2E23-7079-DE5F-C98AB7728807}"/>
                </a:ext>
              </a:extLst>
            </p:cNvPr>
            <p:cNvSpPr txBox="1"/>
            <p:nvPr/>
          </p:nvSpPr>
          <p:spPr>
            <a:xfrm>
              <a:off x="4550663" y="2150071"/>
              <a:ext cx="1778051" cy="48212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두명의 주인공</a:t>
              </a:r>
              <a:endPara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563D955-E33D-703A-3FBF-3C1A6BED6A54}"/>
                </a:ext>
              </a:extLst>
            </p:cNvPr>
            <p:cNvCxnSpPr>
              <a:cxnSpLocks/>
            </p:cNvCxnSpPr>
            <p:nvPr/>
          </p:nvCxnSpPr>
          <p:spPr>
            <a:xfrm>
              <a:off x="4550663" y="2709136"/>
              <a:ext cx="2907792" cy="0"/>
            </a:xfrm>
            <a:prstGeom prst="line">
              <a:avLst/>
            </a:prstGeom>
            <a:ln w="19050">
              <a:solidFill>
                <a:srgbClr val="CA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5D603B-ED59-2272-9691-4594F88E5C58}"/>
                </a:ext>
              </a:extLst>
            </p:cNvPr>
            <p:cNvSpPr txBox="1"/>
            <p:nvPr/>
          </p:nvSpPr>
          <p:spPr>
            <a:xfrm>
              <a:off x="4550663" y="2828912"/>
              <a:ext cx="2907793" cy="17697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 게임은 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r>
                <a:rPr lang="ko-KR" altLang="en-US" sz="15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회차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2</a:t>
              </a:r>
              <a:r>
                <a:rPr lang="ko-KR" altLang="en-US" sz="15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회차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플레이라는 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번의 플레이 방식을 두어 플레이어한테 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회만 플레이 할 것 인지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회까지 모두 할  것 인지 플레이어 한테 선택권을 준다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0E9702-FD60-0EA7-A371-6D743263ADA3}"/>
              </a:ext>
            </a:extLst>
          </p:cNvPr>
          <p:cNvGrpSpPr/>
          <p:nvPr/>
        </p:nvGrpSpPr>
        <p:grpSpPr>
          <a:xfrm>
            <a:off x="8387412" y="2150071"/>
            <a:ext cx="2907793" cy="2104771"/>
            <a:chOff x="8387411" y="2143439"/>
            <a:chExt cx="2907793" cy="21047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20F7F-AF91-CC64-BFAE-2A9646EE9DFD}"/>
                </a:ext>
              </a:extLst>
            </p:cNvPr>
            <p:cNvSpPr txBox="1"/>
            <p:nvPr/>
          </p:nvSpPr>
          <p:spPr>
            <a:xfrm>
              <a:off x="8387411" y="2143439"/>
              <a:ext cx="1861407" cy="48212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도전 욕구 자극</a:t>
              </a:r>
              <a:endPara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9682125-27F6-FB47-686F-DD828437E516}"/>
                </a:ext>
              </a:extLst>
            </p:cNvPr>
            <p:cNvCxnSpPr>
              <a:cxnSpLocks/>
            </p:cNvCxnSpPr>
            <p:nvPr/>
          </p:nvCxnSpPr>
          <p:spPr>
            <a:xfrm>
              <a:off x="8387412" y="2709136"/>
              <a:ext cx="2907792" cy="0"/>
            </a:xfrm>
            <a:prstGeom prst="line">
              <a:avLst/>
            </a:prstGeom>
            <a:ln w="19050">
              <a:solidFill>
                <a:srgbClr val="CA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EC2993-2B62-C785-4022-C659E84B2506}"/>
                </a:ext>
              </a:extLst>
            </p:cNvPr>
            <p:cNvSpPr txBox="1"/>
            <p:nvPr/>
          </p:nvSpPr>
          <p:spPr>
            <a:xfrm>
              <a:off x="8387411" y="2824743"/>
              <a:ext cx="2907793" cy="14234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5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유튜버를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분노하게 해주는 게임으로 등장한다면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유튜브에 플레이 영상이 등장하며 큰 홍보가 </a:t>
              </a:r>
              <a:r>
                <a:rPr lang="ko-KR" altLang="en-US" sz="15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될것이다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004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A35321-37D3-D589-4A84-9230D3C63FC7}"/>
              </a:ext>
            </a:extLst>
          </p:cNvPr>
          <p:cNvCxnSpPr>
            <a:cxnSpLocks/>
          </p:cNvCxnSpPr>
          <p:nvPr/>
        </p:nvCxnSpPr>
        <p:spPr>
          <a:xfrm>
            <a:off x="575095" y="49170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3338FB-2097-5B1E-2C0D-09939865A682}"/>
              </a:ext>
            </a:extLst>
          </p:cNvPr>
          <p:cNvCxnSpPr>
            <a:cxnSpLocks/>
          </p:cNvCxnSpPr>
          <p:nvPr/>
        </p:nvCxnSpPr>
        <p:spPr>
          <a:xfrm>
            <a:off x="575095" y="6227140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EA39B4-87D2-7596-231C-91AE5D17FDA6}"/>
              </a:ext>
            </a:extLst>
          </p:cNvPr>
          <p:cNvSpPr txBox="1"/>
          <p:nvPr/>
        </p:nvSpPr>
        <p:spPr>
          <a:xfrm>
            <a:off x="-1069848" y="1459230"/>
            <a:ext cx="5307863" cy="3939540"/>
          </a:xfrm>
          <a:prstGeom prst="rect">
            <a:avLst/>
          </a:prstGeom>
          <a:noFill/>
          <a:effectLst>
            <a:outerShdw blurRad="317500" dist="381000" dir="2700000" algn="tl" rotWithShape="0">
              <a:prstClr val="black">
                <a:alpha val="9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03.</a:t>
            </a:r>
            <a:endParaRPr lang="ko-KR" altLang="en-US" sz="25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F052A-EF85-A69B-42C4-0C00ACE009ED}"/>
              </a:ext>
            </a:extLst>
          </p:cNvPr>
          <p:cNvSpPr txBox="1"/>
          <p:nvPr/>
        </p:nvSpPr>
        <p:spPr>
          <a:xfrm>
            <a:off x="4844968" y="2613392"/>
            <a:ext cx="6596678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10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프로토타입</a:t>
            </a:r>
          </a:p>
        </p:txBody>
      </p:sp>
    </p:spTree>
    <p:extLst>
      <p:ext uri="{BB962C8B-B14F-4D97-AF65-F5344CB8AC3E}">
        <p14:creationId xmlns:p14="http://schemas.microsoft.com/office/powerpoint/2010/main" val="3039706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PART.03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프로토타입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9E83215-73B9-791D-85DA-A3BA119CF612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D28C8D-400B-7F9B-A5F0-BCF14801F053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24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7248CB3-6DDD-7D0B-C78C-36177B43B5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KakaoTalk_20220612_032336416">
            <a:hlinkClick r:id="" action="ppaction://media"/>
            <a:extLst>
              <a:ext uri="{FF2B5EF4-FFF2-40B4-BE49-F238E27FC236}">
                <a16:creationId xmlns:a16="http://schemas.microsoft.com/office/drawing/2014/main" id="{1FE05294-E586-0A46-F2A5-E159B9200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9980" y="1199736"/>
            <a:ext cx="8612039" cy="47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A35321-37D3-D589-4A84-9230D3C63FC7}"/>
              </a:ext>
            </a:extLst>
          </p:cNvPr>
          <p:cNvCxnSpPr>
            <a:cxnSpLocks/>
          </p:cNvCxnSpPr>
          <p:nvPr/>
        </p:nvCxnSpPr>
        <p:spPr>
          <a:xfrm>
            <a:off x="575095" y="49170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3338FB-2097-5B1E-2C0D-09939865A682}"/>
              </a:ext>
            </a:extLst>
          </p:cNvPr>
          <p:cNvCxnSpPr>
            <a:cxnSpLocks/>
          </p:cNvCxnSpPr>
          <p:nvPr/>
        </p:nvCxnSpPr>
        <p:spPr>
          <a:xfrm>
            <a:off x="575095" y="6227140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EA39B4-87D2-7596-231C-91AE5D17FDA6}"/>
              </a:ext>
            </a:extLst>
          </p:cNvPr>
          <p:cNvSpPr txBox="1"/>
          <p:nvPr/>
        </p:nvSpPr>
        <p:spPr>
          <a:xfrm>
            <a:off x="-1069848" y="1459230"/>
            <a:ext cx="5307863" cy="3939540"/>
          </a:xfrm>
          <a:prstGeom prst="rect">
            <a:avLst/>
          </a:prstGeom>
          <a:noFill/>
          <a:effectLst>
            <a:outerShdw blurRad="317500" dist="381000" dir="2700000" algn="tl" rotWithShape="0">
              <a:prstClr val="black">
                <a:alpha val="9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01.</a:t>
            </a:r>
            <a:endParaRPr lang="ko-KR" altLang="en-US" sz="25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F8F19-970F-CFC0-AEE7-08FC527AA75D}"/>
              </a:ext>
            </a:extLst>
          </p:cNvPr>
          <p:cNvSpPr txBox="1"/>
          <p:nvPr/>
        </p:nvSpPr>
        <p:spPr>
          <a:xfrm>
            <a:off x="4844968" y="2613392"/>
            <a:ext cx="5740674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10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동향</a:t>
            </a:r>
          </a:p>
        </p:txBody>
      </p:sp>
    </p:spTree>
    <p:extLst>
      <p:ext uri="{BB962C8B-B14F-4D97-AF65-F5344CB8AC3E}">
        <p14:creationId xmlns:p14="http://schemas.microsoft.com/office/powerpoint/2010/main" val="125261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101F708-3A0B-BDB1-80EE-59AFAA136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8" b="27904"/>
          <a:stretch/>
        </p:blipFill>
        <p:spPr>
          <a:xfrm>
            <a:off x="575095" y="1370255"/>
            <a:ext cx="11041810" cy="4295164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85CE19-AF5A-486D-3F96-733168A47FDE}"/>
              </a:ext>
            </a:extLst>
          </p:cNvPr>
          <p:cNvSpPr txBox="1"/>
          <p:nvPr/>
        </p:nvSpPr>
        <p:spPr>
          <a:xfrm>
            <a:off x="575094" y="654732"/>
            <a:ext cx="2174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PART.01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플랫폼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8536311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현재는 다양한 플랫폼이 존재하지만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과거에는 비디오게임을 시작으로 만들어준 </a:t>
            </a:r>
            <a:r>
              <a:rPr lang="en-US" altLang="ko-KR" sz="1000" dirty="0">
                <a:solidFill>
                  <a:schemeClr val="bg1"/>
                </a:solidFill>
              </a:rPr>
              <a:t>&lt;PONG&gt; </a:t>
            </a:r>
            <a:r>
              <a:rPr lang="ko-KR" altLang="en-US" sz="1000" dirty="0">
                <a:solidFill>
                  <a:schemeClr val="bg1"/>
                </a:solidFill>
              </a:rPr>
              <a:t>라는 게임을 시작으로 콘솔게임이</a:t>
            </a:r>
            <a:r>
              <a:rPr lang="en-US" altLang="ko-KR" sz="1000" dirty="0">
                <a:solidFill>
                  <a:schemeClr val="bg1"/>
                </a:solidFill>
              </a:rPr>
              <a:t>, PC</a:t>
            </a:r>
            <a:r>
              <a:rPr lang="ko-KR" altLang="en-US" sz="1000" dirty="0">
                <a:solidFill>
                  <a:schemeClr val="bg1"/>
                </a:solidFill>
              </a:rPr>
              <a:t>의 보급으로 인해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PC</a:t>
            </a:r>
            <a:r>
              <a:rPr lang="ko-KR" altLang="en-US" sz="1000" dirty="0">
                <a:solidFill>
                  <a:schemeClr val="bg1"/>
                </a:solidFill>
              </a:rPr>
              <a:t>게임이 가능했으며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휴대폰의 보급으로 모바일 게임이 </a:t>
            </a:r>
            <a:r>
              <a:rPr lang="ko-KR" altLang="en-US" sz="1000" dirty="0" err="1">
                <a:solidFill>
                  <a:schemeClr val="bg1"/>
                </a:solidFill>
              </a:rPr>
              <a:t>가능해졌다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CA96CC-6125-17DC-BB65-5B38BC979C45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CD87B7-A593-AF03-4186-BE021008F549}"/>
              </a:ext>
            </a:extLst>
          </p:cNvPr>
          <p:cNvSpPr/>
          <p:nvPr/>
        </p:nvSpPr>
        <p:spPr>
          <a:xfrm>
            <a:off x="575095" y="1370255"/>
            <a:ext cx="11041810" cy="4295161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9500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B2B2D6-CAA8-AF8F-44FE-2A861E66493C}"/>
              </a:ext>
            </a:extLst>
          </p:cNvPr>
          <p:cNvGrpSpPr/>
          <p:nvPr/>
        </p:nvGrpSpPr>
        <p:grpSpPr>
          <a:xfrm>
            <a:off x="837871" y="2458197"/>
            <a:ext cx="3202641" cy="1758811"/>
            <a:chOff x="957879" y="2672905"/>
            <a:chExt cx="3202641" cy="17588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8391D6-9D28-6F91-C986-F6275B765657}"/>
                </a:ext>
              </a:extLst>
            </p:cNvPr>
            <p:cNvSpPr txBox="1"/>
            <p:nvPr/>
          </p:nvSpPr>
          <p:spPr>
            <a:xfrm>
              <a:off x="2215194" y="2672905"/>
              <a:ext cx="688009" cy="482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콘솔</a:t>
              </a:r>
              <a:endParaRPr lang="en-US" altLang="ko-KR" sz="20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007BBF-F8D5-5162-6E06-FF19B8A6515E}"/>
                </a:ext>
              </a:extLst>
            </p:cNvPr>
            <p:cNvSpPr txBox="1"/>
            <p:nvPr/>
          </p:nvSpPr>
          <p:spPr>
            <a:xfrm>
              <a:off x="957879" y="3354498"/>
              <a:ext cx="32026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대표적인 콘솔기기는 닌텐도 스위치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플레이스테이션 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XBOX X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가 존재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2BE8E4-E3A8-EC88-194A-B7F403395CE0}"/>
              </a:ext>
            </a:extLst>
          </p:cNvPr>
          <p:cNvGrpSpPr/>
          <p:nvPr/>
        </p:nvGrpSpPr>
        <p:grpSpPr>
          <a:xfrm>
            <a:off x="4494679" y="2471737"/>
            <a:ext cx="3202641" cy="2105060"/>
            <a:chOff x="4686071" y="2672905"/>
            <a:chExt cx="3202641" cy="21050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47D804-2658-D205-A634-AB52849A9C0F}"/>
                </a:ext>
              </a:extLst>
            </p:cNvPr>
            <p:cNvSpPr txBox="1"/>
            <p:nvPr/>
          </p:nvSpPr>
          <p:spPr>
            <a:xfrm>
              <a:off x="5815314" y="2672905"/>
              <a:ext cx="561372" cy="482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PC</a:t>
              </a:r>
              <a:endParaRPr lang="en-US" altLang="ko-KR" sz="20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4CFF51-3212-EB00-A8FC-405EB4DBAE89}"/>
                </a:ext>
              </a:extLst>
            </p:cNvPr>
            <p:cNvSpPr txBox="1"/>
            <p:nvPr/>
          </p:nvSpPr>
          <p:spPr>
            <a:xfrm>
              <a:off x="4686071" y="3354498"/>
              <a:ext cx="3202641" cy="1423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다양한 회사가 존재하며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온라인게임과 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steam 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게임이 존재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 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콘솔과는 다른 온라인의 특성을 살린 컨텐츠 존재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778027-1627-E3DA-705E-B1FE308F3890}"/>
              </a:ext>
            </a:extLst>
          </p:cNvPr>
          <p:cNvGrpSpPr/>
          <p:nvPr/>
        </p:nvGrpSpPr>
        <p:grpSpPr>
          <a:xfrm>
            <a:off x="8151488" y="2511817"/>
            <a:ext cx="3202641" cy="1718731"/>
            <a:chOff x="8151488" y="2712985"/>
            <a:chExt cx="3202641" cy="17187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848A69-03C5-5374-6A3C-8496D79A1CD2}"/>
                </a:ext>
              </a:extLst>
            </p:cNvPr>
            <p:cNvSpPr txBox="1"/>
            <p:nvPr/>
          </p:nvSpPr>
          <p:spPr>
            <a:xfrm>
              <a:off x="9288797" y="2712985"/>
              <a:ext cx="939681" cy="482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모바일</a:t>
              </a:r>
              <a:endParaRPr lang="en-US" altLang="ko-KR" sz="20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DDDCA5-0C48-7F98-49B0-1D1974D8D253}"/>
                </a:ext>
              </a:extLst>
            </p:cNvPr>
            <p:cNvSpPr txBox="1"/>
            <p:nvPr/>
          </p:nvSpPr>
          <p:spPr>
            <a:xfrm>
              <a:off x="8151488" y="3354498"/>
              <a:ext cx="32026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휴대폰을 통하여 어디서든 플레이 가능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en-US" altLang="ko-KR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App Store</a:t>
              </a:r>
              <a:r>
                <a:rPr lang="ko-KR" altLang="en-US" sz="15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에서 다운하여 플레이</a:t>
              </a:r>
              <a:r>
                <a:rPr lang="en-US" altLang="ko-KR" sz="15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8CFAC7-E2BE-9055-88A6-E7572A1A91E9}"/>
              </a:ext>
            </a:extLst>
          </p:cNvPr>
          <p:cNvCxnSpPr>
            <a:cxnSpLocks/>
          </p:cNvCxnSpPr>
          <p:nvPr/>
        </p:nvCxnSpPr>
        <p:spPr>
          <a:xfrm>
            <a:off x="7955280" y="1536192"/>
            <a:ext cx="0" cy="3986784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4D149A2-E2FB-C338-BF1A-AF3687BDB65E}"/>
              </a:ext>
            </a:extLst>
          </p:cNvPr>
          <p:cNvCxnSpPr>
            <a:cxnSpLocks/>
          </p:cNvCxnSpPr>
          <p:nvPr/>
        </p:nvCxnSpPr>
        <p:spPr>
          <a:xfrm>
            <a:off x="4315968" y="1536192"/>
            <a:ext cx="0" cy="3986784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27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91502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Windows </a:t>
            </a:r>
            <a:r>
              <a:rPr lang="ko-KR" altLang="en-US" sz="1000" dirty="0">
                <a:solidFill>
                  <a:schemeClr val="bg1"/>
                </a:solidFill>
              </a:rPr>
              <a:t>기반의 </a:t>
            </a:r>
            <a:r>
              <a:rPr lang="en-US" altLang="ko-KR" sz="1000" dirty="0">
                <a:solidFill>
                  <a:schemeClr val="bg1"/>
                </a:solidFill>
              </a:rPr>
              <a:t>pc</a:t>
            </a:r>
            <a:r>
              <a:rPr lang="ko-KR" altLang="en-US" sz="1000" dirty="0">
                <a:solidFill>
                  <a:schemeClr val="bg1"/>
                </a:solidFill>
              </a:rPr>
              <a:t>로 플랫폼을 설정하였다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스팀게임으로 출시하게 되면 스팀의 콘솔로도 게임이 가능하기에 콘솔시장과 </a:t>
            </a:r>
            <a:r>
              <a:rPr lang="en-US" altLang="ko-KR" sz="1000" dirty="0">
                <a:solidFill>
                  <a:schemeClr val="bg1"/>
                </a:solidFill>
              </a:rPr>
              <a:t>PC</a:t>
            </a:r>
            <a:r>
              <a:rPr lang="ko-KR" altLang="en-US" sz="1000" dirty="0">
                <a:solidFill>
                  <a:schemeClr val="bg1"/>
                </a:solidFill>
              </a:rPr>
              <a:t>시장 동시에 도전하는 방식으로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진행할 예정이다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8C500-2C2F-EE09-0502-D35025403271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PART.01 -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플랫폼</a:t>
            </a:r>
            <a:endParaRPr lang="ko-KR" altLang="en-US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B0604020202020204" pitchFamily="2" charset="-79"/>
            </a:endParaRPr>
          </a:p>
        </p:txBody>
      </p:sp>
      <p:pic>
        <p:nvPicPr>
          <p:cNvPr id="11" name="Picture 2" descr="Apple, 다양하고 화사한 색상, 혁신적인 M1 칩, 그리고 눈부신 4.5K Retina 디스플레이로 시선을 사로잡는 완전히 새로운  디자인의 iMac 발표 - Apple (KR)">
            <a:extLst>
              <a:ext uri="{FF2B5EF4-FFF2-40B4-BE49-F238E27FC236}">
                <a16:creationId xmlns:a16="http://schemas.microsoft.com/office/drawing/2014/main" id="{A03E7F56-4E29-4594-1C79-6F6D44BD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4" b="16777"/>
          <a:stretch/>
        </p:blipFill>
        <p:spPr bwMode="auto">
          <a:xfrm>
            <a:off x="575094" y="1370255"/>
            <a:ext cx="11044182" cy="429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68C7AB-3571-6EBB-B0FB-018C54C41871}"/>
              </a:ext>
            </a:extLst>
          </p:cNvPr>
          <p:cNvSpPr/>
          <p:nvPr/>
        </p:nvSpPr>
        <p:spPr>
          <a:xfrm>
            <a:off x="575095" y="1370255"/>
            <a:ext cx="11041810" cy="4295161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9500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스팀(Steam) 입문 – PRO 스티머">
            <a:extLst>
              <a:ext uri="{FF2B5EF4-FFF2-40B4-BE49-F238E27FC236}">
                <a16:creationId xmlns:a16="http://schemas.microsoft.com/office/drawing/2014/main" id="{229A9D8B-AC48-D2FB-61C3-ED7F13A6A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166" y="2719388"/>
            <a:ext cx="38862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피씨디렉트">
            <a:extLst>
              <a:ext uri="{FF2B5EF4-FFF2-40B4-BE49-F238E27FC236}">
                <a16:creationId xmlns:a16="http://schemas.microsoft.com/office/drawing/2014/main" id="{BD361FB2-CF00-8278-43AF-58A0E29F4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95" y="2147517"/>
            <a:ext cx="2562966" cy="256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44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85CE19-AF5A-486D-3F96-733168A47FDE}"/>
              </a:ext>
            </a:extLst>
          </p:cNvPr>
          <p:cNvSpPr txBox="1"/>
          <p:nvPr/>
        </p:nvSpPr>
        <p:spPr>
          <a:xfrm>
            <a:off x="575094" y="654732"/>
            <a:ext cx="3941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PART.02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장르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– RPG &amp;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어드벤처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9637575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Role-Playing Game</a:t>
            </a:r>
            <a:r>
              <a:rPr lang="ko-KR" altLang="en-US" sz="1000" dirty="0">
                <a:solidFill>
                  <a:schemeClr val="bg1"/>
                </a:solidFill>
              </a:rPr>
              <a:t>으로 역할 연기 게임이다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한국에서는 자신의 캐릭터를 육성하는 게임으로 인식되는 장르지만 외국에서는 역할을 연기하는 게임을 통틀어 말한다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어드벤처는 주인공이 겪는 여러가지 모험을 게임으로 그려낸 작품이다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어드벤처 장르는 스토리텔링이 중요하다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03985-1F3B-1D72-5A02-EFF43A768C8E}"/>
              </a:ext>
            </a:extLst>
          </p:cNvPr>
          <p:cNvSpPr txBox="1"/>
          <p:nvPr/>
        </p:nvSpPr>
        <p:spPr>
          <a:xfrm>
            <a:off x="6779861" y="2850636"/>
            <a:ext cx="5014514" cy="1156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주인공이 겪는 여러 가지</a:t>
            </a:r>
            <a:endParaRPr lang="en-US" altLang="ko-KR" sz="25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모험을 게임으로</a:t>
            </a:r>
            <a:r>
              <a:rPr lang="en-US" altLang="ko-KR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그려낸 작품이다</a:t>
            </a:r>
            <a:r>
              <a:rPr lang="en-US" altLang="ko-KR" sz="25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32DCD9-CE3D-BFC6-AB72-88CAB6B62C20}"/>
              </a:ext>
            </a:extLst>
          </p:cNvPr>
          <p:cNvSpPr txBox="1"/>
          <p:nvPr/>
        </p:nvSpPr>
        <p:spPr>
          <a:xfrm>
            <a:off x="1230562" y="2751420"/>
            <a:ext cx="4163319" cy="173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한국에서는 자신의 캐릭터를</a:t>
            </a:r>
            <a:endParaRPr lang="en-US" altLang="ko-KR" sz="25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육성하는 게임으로 인식되는</a:t>
            </a:r>
            <a:endParaRPr lang="en-US" altLang="ko-KR" sz="25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장르</a:t>
            </a:r>
            <a:r>
              <a:rPr lang="en-US" altLang="ko-KR" sz="25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082E79E-7136-6864-FDAA-312577EEAF96}"/>
              </a:ext>
            </a:extLst>
          </p:cNvPr>
          <p:cNvCxnSpPr>
            <a:cxnSpLocks/>
          </p:cNvCxnSpPr>
          <p:nvPr/>
        </p:nvCxnSpPr>
        <p:spPr>
          <a:xfrm>
            <a:off x="6096000" y="1376172"/>
            <a:ext cx="0" cy="4105656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4376BD-C68B-E0FD-8AD1-52C9FE16E9EF}"/>
              </a:ext>
            </a:extLst>
          </p:cNvPr>
          <p:cNvSpPr txBox="1"/>
          <p:nvPr/>
        </p:nvSpPr>
        <p:spPr>
          <a:xfrm>
            <a:off x="8112892" y="1701853"/>
            <a:ext cx="1947970" cy="7745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어드벤처</a:t>
            </a:r>
            <a:endParaRPr lang="en-US" altLang="ko-KR" sz="3500" b="1" dirty="0">
              <a:solidFill>
                <a:srgbClr val="EDAA2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6D509C-2C3F-9EC4-91C6-9C1E84BEE4D0}"/>
              </a:ext>
            </a:extLst>
          </p:cNvPr>
          <p:cNvSpPr txBox="1"/>
          <p:nvPr/>
        </p:nvSpPr>
        <p:spPr>
          <a:xfrm>
            <a:off x="2555897" y="1701853"/>
            <a:ext cx="1212191" cy="7745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RPG</a:t>
            </a:r>
          </a:p>
        </p:txBody>
      </p:sp>
    </p:spTree>
    <p:extLst>
      <p:ext uri="{BB962C8B-B14F-4D97-AF65-F5344CB8AC3E}">
        <p14:creationId xmlns:p14="http://schemas.microsoft.com/office/powerpoint/2010/main" val="1936009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85CE19-AF5A-486D-3F96-733168A47FDE}"/>
              </a:ext>
            </a:extLst>
          </p:cNvPr>
          <p:cNvSpPr txBox="1"/>
          <p:nvPr/>
        </p:nvSpPr>
        <p:spPr>
          <a:xfrm>
            <a:off x="575094" y="654732"/>
            <a:ext cx="4761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PART.02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동향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시대별 어드벤처와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RPG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779893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TRPG</a:t>
            </a:r>
            <a:r>
              <a:rPr lang="ko-KR" altLang="en-US" sz="1000" dirty="0">
                <a:solidFill>
                  <a:schemeClr val="bg1"/>
                </a:solidFill>
              </a:rPr>
              <a:t>의 시작으로</a:t>
            </a:r>
            <a:r>
              <a:rPr lang="en-US" altLang="ko-KR" sz="1000" dirty="0">
                <a:solidFill>
                  <a:schemeClr val="bg1"/>
                </a:solidFill>
              </a:rPr>
              <a:t> JRPG</a:t>
            </a:r>
            <a:r>
              <a:rPr lang="ko-KR" altLang="en-US" sz="1000" dirty="0">
                <a:solidFill>
                  <a:schemeClr val="bg1"/>
                </a:solidFill>
              </a:rPr>
              <a:t>장르의 등장 후 </a:t>
            </a:r>
            <a:r>
              <a:rPr lang="en-US" altLang="ko-KR" sz="1000" dirty="0">
                <a:solidFill>
                  <a:schemeClr val="bg1"/>
                </a:solidFill>
              </a:rPr>
              <a:t>WRPG</a:t>
            </a:r>
            <a:r>
              <a:rPr lang="ko-KR" altLang="en-US" sz="1000" dirty="0">
                <a:solidFill>
                  <a:schemeClr val="bg1"/>
                </a:solidFill>
              </a:rPr>
              <a:t>와 공존하였으며</a:t>
            </a:r>
            <a:r>
              <a:rPr lang="en-US" altLang="ko-KR" sz="1000" dirty="0">
                <a:solidFill>
                  <a:schemeClr val="bg1"/>
                </a:solidFill>
              </a:rPr>
              <a:t>, 200</a:t>
            </a:r>
            <a:r>
              <a:rPr lang="ko-KR" altLang="en-US" sz="1000" dirty="0">
                <a:solidFill>
                  <a:schemeClr val="bg1"/>
                </a:solidFill>
              </a:rPr>
              <a:t>년대 이후 그래픽의 발전으로 </a:t>
            </a:r>
            <a:r>
              <a:rPr lang="en-US" altLang="ko-KR" sz="1000" dirty="0">
                <a:solidFill>
                  <a:schemeClr val="bg1"/>
                </a:solidFill>
              </a:rPr>
              <a:t>WRPG</a:t>
            </a:r>
            <a:r>
              <a:rPr lang="ko-KR" altLang="en-US" sz="1000" dirty="0">
                <a:solidFill>
                  <a:schemeClr val="bg1"/>
                </a:solidFill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</a:rPr>
              <a:t>JRPG</a:t>
            </a:r>
            <a:r>
              <a:rPr lang="ko-KR" altLang="en-US" sz="1000" dirty="0">
                <a:solidFill>
                  <a:schemeClr val="bg1"/>
                </a:solidFill>
              </a:rPr>
              <a:t>의 경계가 모호해 졌다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04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9788B0-C044-95E1-27FE-352806C7EA42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1A8065-02C4-4FA4-668D-C8DBB523F5AB}"/>
              </a:ext>
            </a:extLst>
          </p:cNvPr>
          <p:cNvSpPr txBox="1"/>
          <p:nvPr/>
        </p:nvSpPr>
        <p:spPr>
          <a:xfrm>
            <a:off x="1253956" y="2726275"/>
            <a:ext cx="2385589" cy="140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TRPG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시작으로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WRPG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JRPG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</a:t>
            </a:r>
            <a:endParaRPr lang="en-US" altLang="ko-KR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공존하였다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73741-1DBD-33C8-1C31-85E22EECF191}"/>
              </a:ext>
            </a:extLst>
          </p:cNvPr>
          <p:cNvSpPr txBox="1"/>
          <p:nvPr/>
        </p:nvSpPr>
        <p:spPr>
          <a:xfrm>
            <a:off x="7767615" y="2726275"/>
            <a:ext cx="2375971" cy="140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그래픽의 발전으로</a:t>
            </a:r>
            <a:endParaRPr lang="en-US" altLang="ko-KR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WRPG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JRPG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</a:t>
            </a:r>
            <a:endParaRPr lang="en-US" altLang="ko-KR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경계가 모호해졌다</a:t>
            </a:r>
            <a:r>
              <a:rPr lang="en-US" altLang="ko-KR" sz="2000" b="1" dirty="0">
                <a:solidFill>
                  <a:srgbClr val="EDAA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9562CA-C450-13D4-91C9-CD574B6A6D76}"/>
              </a:ext>
            </a:extLst>
          </p:cNvPr>
          <p:cNvGrpSpPr/>
          <p:nvPr/>
        </p:nvGrpSpPr>
        <p:grpSpPr>
          <a:xfrm>
            <a:off x="4559027" y="2950906"/>
            <a:ext cx="2289106" cy="1133856"/>
            <a:chOff x="4559027" y="2950906"/>
            <a:chExt cx="2289106" cy="113385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406C917-FC65-E3F2-D615-6A9B70530C42}"/>
                </a:ext>
              </a:extLst>
            </p:cNvPr>
            <p:cNvGrpSpPr/>
            <p:nvPr/>
          </p:nvGrpSpPr>
          <p:grpSpPr>
            <a:xfrm>
              <a:off x="4559027" y="2950906"/>
              <a:ext cx="2289106" cy="1133856"/>
              <a:chOff x="5563343" y="2641175"/>
              <a:chExt cx="2289106" cy="1133856"/>
            </a:xfrm>
          </p:grpSpPr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533325F2-7249-1EE9-9541-90BF38CFC04F}"/>
                  </a:ext>
                </a:extLst>
              </p:cNvPr>
              <p:cNvSpPr/>
              <p:nvPr/>
            </p:nvSpPr>
            <p:spPr>
              <a:xfrm>
                <a:off x="5563343" y="2641175"/>
                <a:ext cx="2289106" cy="1133856"/>
              </a:xfrm>
              <a:prstGeom prst="rightArrow">
                <a:avLst/>
              </a:prstGeom>
              <a:solidFill>
                <a:srgbClr val="202022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9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화살표: 오른쪽 20">
                <a:extLst>
                  <a:ext uri="{FF2B5EF4-FFF2-40B4-BE49-F238E27FC236}">
                    <a16:creationId xmlns:a16="http://schemas.microsoft.com/office/drawing/2014/main" id="{3B77BEC6-0F84-2F61-DBFB-22D92FFF2AE1}"/>
                  </a:ext>
                </a:extLst>
              </p:cNvPr>
              <p:cNvSpPr/>
              <p:nvPr/>
            </p:nvSpPr>
            <p:spPr>
              <a:xfrm>
                <a:off x="5563343" y="2641175"/>
                <a:ext cx="2289106" cy="1133856"/>
              </a:xfrm>
              <a:prstGeom prst="rightArrow">
                <a:avLst/>
              </a:prstGeom>
              <a:solidFill>
                <a:srgbClr val="202022"/>
              </a:solidFill>
              <a:ln>
                <a:noFill/>
              </a:ln>
              <a:effectLst>
                <a:outerShdw blurRad="50800" dist="101600" dir="13500000" algn="br" rotWithShape="0">
                  <a:schemeClr val="bg1"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E785E3-3185-5F47-E34F-8EB6EBE6F27D}"/>
                </a:ext>
              </a:extLst>
            </p:cNvPr>
            <p:cNvSpPr txBox="1"/>
            <p:nvPr/>
          </p:nvSpPr>
          <p:spPr>
            <a:xfrm>
              <a:off x="4927247" y="3333168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2000</a:t>
              </a:r>
              <a:r>
                <a:rPr lang="ko-KR" altLang="en-US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년 이후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57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F7803E-44E1-D1BD-5D1D-FFACF134CED7}"/>
              </a:ext>
            </a:extLst>
          </p:cNvPr>
          <p:cNvCxnSpPr>
            <a:cxnSpLocks/>
          </p:cNvCxnSpPr>
          <p:nvPr/>
        </p:nvCxnSpPr>
        <p:spPr>
          <a:xfrm>
            <a:off x="575095" y="113178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78172-4957-9220-1E1F-FDBB7540DF5E}"/>
              </a:ext>
            </a:extLst>
          </p:cNvPr>
          <p:cNvCxnSpPr>
            <a:cxnSpLocks/>
          </p:cNvCxnSpPr>
          <p:nvPr/>
        </p:nvCxnSpPr>
        <p:spPr>
          <a:xfrm>
            <a:off x="575095" y="5984202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85CE19-AF5A-486D-3F96-733168A47FDE}"/>
              </a:ext>
            </a:extLst>
          </p:cNvPr>
          <p:cNvSpPr txBox="1"/>
          <p:nvPr/>
        </p:nvSpPr>
        <p:spPr>
          <a:xfrm>
            <a:off x="575093" y="654732"/>
            <a:ext cx="66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PART.03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장르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선정이유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9B99D-64CB-EDC2-91C4-A1A62F7D2881}"/>
              </a:ext>
            </a:extLst>
          </p:cNvPr>
          <p:cNvSpPr txBox="1"/>
          <p:nvPr/>
        </p:nvSpPr>
        <p:spPr>
          <a:xfrm>
            <a:off x="575094" y="6099048"/>
            <a:ext cx="9591087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파이널 판타지와 같은 </a:t>
            </a:r>
            <a:r>
              <a:rPr lang="en-US" altLang="ko-KR" sz="1000" dirty="0">
                <a:solidFill>
                  <a:schemeClr val="bg1"/>
                </a:solidFill>
              </a:rPr>
              <a:t>JRPG</a:t>
            </a:r>
            <a:r>
              <a:rPr lang="ko-KR" altLang="en-US" sz="1000" dirty="0">
                <a:solidFill>
                  <a:schemeClr val="bg1"/>
                </a:solidFill>
              </a:rPr>
              <a:t>에 플레이어들을 짜증나게 하는 플레이가 존재하면 좋겠다는 생각을 하였고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어드벤처 장르를 가지고 있는 </a:t>
            </a:r>
            <a:r>
              <a:rPr lang="ko-KR" altLang="en-US" sz="1000" dirty="0" err="1">
                <a:solidFill>
                  <a:schemeClr val="bg1"/>
                </a:solidFill>
              </a:rPr>
              <a:t>점프킹의</a:t>
            </a:r>
            <a:r>
              <a:rPr lang="ko-KR" altLang="en-US" sz="1000" dirty="0">
                <a:solidFill>
                  <a:schemeClr val="bg1"/>
                </a:solidFill>
              </a:rPr>
              <a:t> 시스템을 가져오면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어떨까 하여 </a:t>
            </a:r>
            <a:r>
              <a:rPr lang="en-US" altLang="ko-KR" sz="1000" dirty="0">
                <a:solidFill>
                  <a:schemeClr val="bg1"/>
                </a:solidFill>
              </a:rPr>
              <a:t>RPG</a:t>
            </a:r>
            <a:r>
              <a:rPr lang="ko-KR" altLang="en-US" sz="1000" dirty="0">
                <a:solidFill>
                  <a:schemeClr val="bg1"/>
                </a:solidFill>
              </a:rPr>
              <a:t>와 어드벤처 장르를 선택하였다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C9C01-26C6-D3BA-3834-9935E2759EEC}"/>
              </a:ext>
            </a:extLst>
          </p:cNvPr>
          <p:cNvGrpSpPr/>
          <p:nvPr/>
        </p:nvGrpSpPr>
        <p:grpSpPr>
          <a:xfrm>
            <a:off x="10733331" y="6222671"/>
            <a:ext cx="883575" cy="276999"/>
            <a:chOff x="10733331" y="6222671"/>
            <a:chExt cx="88357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2E626-1240-8E12-281F-BC70F4F3A36E}"/>
                </a:ext>
              </a:extLst>
            </p:cNvPr>
            <p:cNvSpPr txBox="1"/>
            <p:nvPr/>
          </p:nvSpPr>
          <p:spPr>
            <a:xfrm>
              <a:off x="10733331" y="6222671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PAGE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05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ECEF4C-0B59-08B8-A95A-0E5FD83F69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25" y="6222671"/>
              <a:ext cx="6691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718F85-22D7-88D0-6265-96CBAE571C29}"/>
              </a:ext>
            </a:extLst>
          </p:cNvPr>
          <p:cNvSpPr txBox="1"/>
          <p:nvPr/>
        </p:nvSpPr>
        <p:spPr>
          <a:xfrm>
            <a:off x="8670266" y="654732"/>
            <a:ext cx="2946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king of the underworld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967CDF-5031-E30D-CF96-C862F8FEE509}"/>
              </a:ext>
            </a:extLst>
          </p:cNvPr>
          <p:cNvGrpSpPr/>
          <p:nvPr/>
        </p:nvGrpSpPr>
        <p:grpSpPr>
          <a:xfrm>
            <a:off x="774885" y="1859727"/>
            <a:ext cx="8530459" cy="3370153"/>
            <a:chOff x="741898" y="1911177"/>
            <a:chExt cx="3870420" cy="27717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8EEFE4-A1D6-7815-4DB9-A3F4A98B10D8}"/>
                </a:ext>
              </a:extLst>
            </p:cNvPr>
            <p:cNvSpPr txBox="1"/>
            <p:nvPr/>
          </p:nvSpPr>
          <p:spPr>
            <a:xfrm>
              <a:off x="1090737" y="2515508"/>
              <a:ext cx="2891933" cy="717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JRPG</a:t>
              </a:r>
              <a:r>
                <a:rPr lang="ko-KR" altLang="en-US" sz="40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를 통한 게임의 흥행</a:t>
              </a:r>
              <a:r>
                <a:rPr lang="en-US" altLang="ko-KR" sz="4000" b="1" dirty="0">
                  <a:solidFill>
                    <a:srgbClr val="EDAA25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05DC36-F1A5-C266-F849-26E9E9E73DC5}"/>
                </a:ext>
              </a:extLst>
            </p:cNvPr>
            <p:cNvSpPr txBox="1"/>
            <p:nvPr/>
          </p:nvSpPr>
          <p:spPr>
            <a:xfrm>
              <a:off x="741898" y="1911177"/>
              <a:ext cx="752475" cy="184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“</a:t>
              </a:r>
              <a:endParaRPr lang="ko-KR" altLang="en-US" sz="140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12CBB7-A1CE-BC7B-769A-7A251C33E3DE}"/>
                </a:ext>
              </a:extLst>
            </p:cNvPr>
            <p:cNvSpPr txBox="1"/>
            <p:nvPr/>
          </p:nvSpPr>
          <p:spPr>
            <a:xfrm>
              <a:off x="3859843" y="2835086"/>
              <a:ext cx="752475" cy="1847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”</a:t>
              </a:r>
              <a:endParaRPr lang="ko-KR" altLang="en-US" sz="140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13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A35321-37D3-D589-4A84-9230D3C63FC7}"/>
              </a:ext>
            </a:extLst>
          </p:cNvPr>
          <p:cNvCxnSpPr>
            <a:cxnSpLocks/>
          </p:cNvCxnSpPr>
          <p:nvPr/>
        </p:nvCxnSpPr>
        <p:spPr>
          <a:xfrm>
            <a:off x="575095" y="491706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3338FB-2097-5B1E-2C0D-09939865A682}"/>
              </a:ext>
            </a:extLst>
          </p:cNvPr>
          <p:cNvCxnSpPr>
            <a:cxnSpLocks/>
          </p:cNvCxnSpPr>
          <p:nvPr/>
        </p:nvCxnSpPr>
        <p:spPr>
          <a:xfrm>
            <a:off x="575095" y="6227140"/>
            <a:ext cx="11041811" cy="0"/>
          </a:xfrm>
          <a:prstGeom prst="line">
            <a:avLst/>
          </a:prstGeom>
          <a:ln w="190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EA39B4-87D2-7596-231C-91AE5D17FDA6}"/>
              </a:ext>
            </a:extLst>
          </p:cNvPr>
          <p:cNvSpPr txBox="1"/>
          <p:nvPr/>
        </p:nvSpPr>
        <p:spPr>
          <a:xfrm>
            <a:off x="-1069848" y="1459230"/>
            <a:ext cx="5307863" cy="3939540"/>
          </a:xfrm>
          <a:prstGeom prst="rect">
            <a:avLst/>
          </a:prstGeom>
          <a:noFill/>
          <a:effectLst>
            <a:outerShdw blurRad="317500" dist="381000" dir="2700000" algn="tl" rotWithShape="0">
              <a:prstClr val="black">
                <a:alpha val="9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5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</a:t>
            </a:r>
            <a:endParaRPr lang="ko-KR" altLang="en-US" sz="25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C38C8-9621-A5AC-2BE1-723FC0CB2D02}"/>
              </a:ext>
            </a:extLst>
          </p:cNvPr>
          <p:cNvSpPr txBox="1"/>
          <p:nvPr/>
        </p:nvSpPr>
        <p:spPr>
          <a:xfrm>
            <a:off x="6536982" y="2228671"/>
            <a:ext cx="409599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King</a:t>
            </a:r>
          </a:p>
          <a:p>
            <a:r>
              <a:rPr lang="en-US" altLang="ko-KR" sz="5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Of the</a:t>
            </a:r>
          </a:p>
          <a:p>
            <a:r>
              <a:rPr lang="en-US" altLang="ko-KR" sz="5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Underworld</a:t>
            </a:r>
            <a:endParaRPr lang="ko-KR" altLang="en-US" sz="5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80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2022"/>
        </a:solidFill>
        <a:ln>
          <a:noFill/>
        </a:ln>
        <a:effectLst>
          <a:outerShdw blurRad="50800" dist="76200" dir="13500000" algn="br" rotWithShape="0">
            <a:schemeClr val="bg1">
              <a:alpha val="40000"/>
            </a:scheme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CACAC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AD46CF414A9C4E9F2A2AF943A49712" ma:contentTypeVersion="4" ma:contentTypeDescription="Create a new document." ma:contentTypeScope="" ma:versionID="a58dbaf2ffc16e2aeb10c300839003ed">
  <xsd:schema xmlns:xsd="http://www.w3.org/2001/XMLSchema" xmlns:xs="http://www.w3.org/2001/XMLSchema" xmlns:p="http://schemas.microsoft.com/office/2006/metadata/properties" xmlns:ns3="c5fd75e9-5041-49cd-88f6-73577f1b3bf4" targetNamespace="http://schemas.microsoft.com/office/2006/metadata/properties" ma:root="true" ma:fieldsID="d32ea41742d46ad3f2f6d7b3d436d800" ns3:_="">
    <xsd:import namespace="c5fd75e9-5041-49cd-88f6-73577f1b3b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d75e9-5041-49cd-88f6-73577f1b3b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88D340-835A-401D-8EF8-DB80859033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26D421-572A-48E2-B65A-423AC367C45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5fd75e9-5041-49cd-88f6-73577f1b3bf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E3680D-44BA-4BE8-8277-682C87722798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c5fd75e9-5041-49cd-88f6-73577f1b3bf4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4093</TotalTime>
  <Words>1243</Words>
  <Application>Microsoft Office PowerPoint</Application>
  <PresentationFormat>와이드스크린</PresentationFormat>
  <Paragraphs>207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HY견고딕</vt:lpstr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조인호</dc:creator>
  <cp:lastModifiedBy>이승언</cp:lastModifiedBy>
  <cp:revision>16</cp:revision>
  <dcterms:created xsi:type="dcterms:W3CDTF">2022-05-30T15:31:58Z</dcterms:created>
  <dcterms:modified xsi:type="dcterms:W3CDTF">2022-06-15T15:48:13Z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0x01010024AD46CF414A9C4E9F2A2AF943A49712</vt:lpwstr>
  </property>
</Properties>
</file>